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2" r:id="rId2"/>
    <p:sldId id="360" r:id="rId3"/>
    <p:sldId id="645" r:id="rId4"/>
    <p:sldId id="638" r:id="rId5"/>
    <p:sldId id="640" r:id="rId6"/>
    <p:sldId id="639" r:id="rId7"/>
    <p:sldId id="641" r:id="rId8"/>
    <p:sldId id="642" r:id="rId9"/>
    <p:sldId id="643" r:id="rId10"/>
    <p:sldId id="648" r:id="rId11"/>
    <p:sldId id="646" r:id="rId12"/>
    <p:sldId id="647" r:id="rId13"/>
    <p:sldId id="649" r:id="rId14"/>
    <p:sldId id="650" r:id="rId15"/>
    <p:sldId id="651" r:id="rId16"/>
    <p:sldId id="652" r:id="rId17"/>
    <p:sldId id="653" r:id="rId18"/>
    <p:sldId id="654" r:id="rId19"/>
    <p:sldId id="655" r:id="rId20"/>
    <p:sldId id="662" r:id="rId21"/>
    <p:sldId id="664" r:id="rId22"/>
    <p:sldId id="665" r:id="rId23"/>
    <p:sldId id="666" r:id="rId24"/>
    <p:sldId id="667" r:id="rId25"/>
    <p:sldId id="626" r:id="rId26"/>
    <p:sldId id="628" r:id="rId27"/>
    <p:sldId id="629" r:id="rId28"/>
    <p:sldId id="630" r:id="rId29"/>
    <p:sldId id="631" r:id="rId30"/>
    <p:sldId id="632" r:id="rId31"/>
    <p:sldId id="689" r:id="rId32"/>
    <p:sldId id="670" r:id="rId33"/>
    <p:sldId id="671" r:id="rId34"/>
    <p:sldId id="672" r:id="rId35"/>
    <p:sldId id="673" r:id="rId36"/>
    <p:sldId id="674" r:id="rId37"/>
    <p:sldId id="691" r:id="rId38"/>
    <p:sldId id="669" r:id="rId39"/>
    <p:sldId id="676" r:id="rId40"/>
    <p:sldId id="677" r:id="rId41"/>
    <p:sldId id="678" r:id="rId42"/>
    <p:sldId id="679" r:id="rId43"/>
    <p:sldId id="680" r:id="rId44"/>
    <p:sldId id="579" r:id="rId45"/>
    <p:sldId id="695" r:id="rId46"/>
    <p:sldId id="692" r:id="rId47"/>
    <p:sldId id="697" r:id="rId48"/>
    <p:sldId id="698" r:id="rId49"/>
    <p:sldId id="602" r:id="rId50"/>
    <p:sldId id="607" r:id="rId51"/>
    <p:sldId id="611" r:id="rId52"/>
    <p:sldId id="615" r:id="rId53"/>
    <p:sldId id="616" r:id="rId54"/>
    <p:sldId id="610" r:id="rId55"/>
    <p:sldId id="660" r:id="rId56"/>
    <p:sldId id="588" r:id="rId57"/>
    <p:sldId id="589" r:id="rId58"/>
    <p:sldId id="590" r:id="rId59"/>
    <p:sldId id="561" r:id="rId60"/>
    <p:sldId id="593" r:id="rId61"/>
    <p:sldId id="594" r:id="rId62"/>
    <p:sldId id="591" r:id="rId63"/>
    <p:sldId id="595" r:id="rId64"/>
    <p:sldId id="597" r:id="rId65"/>
    <p:sldId id="587" r:id="rId66"/>
    <p:sldId id="598" r:id="rId67"/>
    <p:sldId id="599" r:id="rId68"/>
    <p:sldId id="600" r:id="rId69"/>
    <p:sldId id="601" r:id="rId70"/>
    <p:sldId id="696" r:id="rId71"/>
  </p:sldIdLst>
  <p:sldSz cx="9144000" cy="6858000" type="screen4x3"/>
  <p:notesSz cx="6858000" cy="9144000"/>
  <p:custDataLst>
    <p:tags r:id="rId7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3" autoAdjust="0"/>
    <p:restoredTop sz="94660"/>
  </p:normalViewPr>
  <p:slideViewPr>
    <p:cSldViewPr>
      <p:cViewPr varScale="1">
        <p:scale>
          <a:sx n="108" d="100"/>
          <a:sy n="108" d="100"/>
        </p:scale>
        <p:origin x="9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microsoft.com/office/2007/relationships/hdphoto" Target="../media/hdphoto7.wdp"/><Relationship Id="rId9" Type="http://schemas.openxmlformats.org/officeDocument/2006/relationships/image" Target="../media/image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7.gi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37.jpeg"/><Relationship Id="rId4" Type="http://schemas.microsoft.com/office/2007/relationships/hdphoto" Target="../media/hdphoto5.wdp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7.jpeg"/><Relationship Id="rId7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41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microsoft.com/office/2007/relationships/hdphoto" Target="../media/hdphoto14.wdp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2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8.pn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0.wdp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8.pn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likovni rezultat za JEŽEVA KUĆA">
            <a:extLst>
              <a:ext uri="{FF2B5EF4-FFF2-40B4-BE49-F238E27FC236}">
                <a16:creationId xmlns:a16="http://schemas.microsoft.com/office/drawing/2014/main" id="{82695D32-A955-43DC-9894-9888FF7E5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305800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851616-06EF-4E21-BD2B-BA1DA249D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4FEA64F-CAED-49AE-99F8-0B122C32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</p:spPr>
        <p:txBody>
          <a:bodyPr>
            <a:normAutofit/>
          </a:bodyPr>
          <a:lstStyle/>
          <a:p>
            <a:r>
              <a:rPr lang="hr-HR" sz="4800" dirty="0">
                <a:solidFill>
                  <a:schemeClr val="bg1"/>
                </a:solidFill>
              </a:rPr>
              <a:t>JEŽEVA KUĆA</a:t>
            </a:r>
            <a:endParaRPr lang="en-GB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22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A1013E-695F-4722-97C1-E0B6F25C73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1002807" y="1681754"/>
            <a:ext cx="2590800" cy="2781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9826A90-FA18-420D-96FE-7F86A26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75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Što vuk misli o svojoj kući?</a:t>
            </a:r>
            <a:endParaRPr lang="en-GB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A67FAA-7F6B-40B9-B5A8-2A3794509B18}"/>
              </a:ext>
            </a:extLst>
          </p:cNvPr>
          <p:cNvSpPr/>
          <p:nvPr/>
        </p:nvSpPr>
        <p:spPr>
          <a:xfrm>
            <a:off x="862430" y="47244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-Eh, </a:t>
            </a:r>
            <a:r>
              <a:rPr lang="en-GB" dirty="0" err="1"/>
              <a:t>kuća</a:t>
            </a:r>
            <a:r>
              <a:rPr lang="en-GB" dirty="0"/>
              <a:t>, trice! – </a:t>
            </a:r>
            <a:r>
              <a:rPr lang="en-GB" dirty="0" err="1"/>
              <a:t>veli</a:t>
            </a:r>
            <a:r>
              <a:rPr lang="en-GB" dirty="0"/>
              <a:t> </a:t>
            </a:r>
            <a:r>
              <a:rPr lang="en-GB" dirty="0" err="1"/>
              <a:t>vuk</a:t>
            </a:r>
            <a:r>
              <a:rPr lang="en-GB" dirty="0"/>
              <a:t> </a:t>
            </a:r>
            <a:r>
              <a:rPr lang="en-GB" dirty="0" err="1"/>
              <a:t>zao</a:t>
            </a:r>
            <a:r>
              <a:rPr lang="en-GB" dirty="0"/>
              <a:t>.</a:t>
            </a:r>
          </a:p>
          <a:p>
            <a:r>
              <a:rPr lang="en-GB" dirty="0"/>
              <a:t>-Ta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bih</a:t>
            </a:r>
            <a:r>
              <a:rPr lang="en-GB" dirty="0"/>
              <a:t> </a:t>
            </a:r>
            <a:r>
              <a:rPr lang="en-GB" dirty="0" err="1"/>
              <a:t>svoju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jagnje</a:t>
            </a:r>
            <a:r>
              <a:rPr lang="en-GB" dirty="0"/>
              <a:t> </a:t>
            </a:r>
            <a:r>
              <a:rPr lang="en-GB" dirty="0" err="1"/>
              <a:t>dao</a:t>
            </a:r>
            <a:r>
              <a:rPr lang="en-GB" dirty="0"/>
              <a:t>!</a:t>
            </a:r>
            <a:endParaRPr lang="hr-HR" dirty="0"/>
          </a:p>
          <a:p>
            <a:r>
              <a:rPr lang="hr-HR" dirty="0"/>
              <a:t>Poći ću s tobom jer volim šalu,</a:t>
            </a:r>
            <a:endParaRPr lang="en-GB" dirty="0"/>
          </a:p>
          <a:p>
            <a:r>
              <a:rPr lang="hr-HR" dirty="0"/>
              <a:t> hoću da vidim ježa – budalu!</a:t>
            </a:r>
            <a:endParaRPr lang="en-GB" dirty="0"/>
          </a:p>
          <a:p>
            <a:endParaRPr lang="en-GB" dirty="0"/>
          </a:p>
        </p:txBody>
      </p:sp>
      <p:pic>
        <p:nvPicPr>
          <p:cNvPr id="8" name="Picture 2" descr="Slikovni rezultat za smiley doesnt care">
            <a:extLst>
              <a:ext uri="{FF2B5EF4-FFF2-40B4-BE49-F238E27FC236}">
                <a16:creationId xmlns:a16="http://schemas.microsoft.com/office/drawing/2014/main" id="{2D9920EC-86B0-430E-BF32-AA4C1FEB0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573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likovni rezultat za smiley happy">
            <a:extLst>
              <a:ext uri="{FF2B5EF4-FFF2-40B4-BE49-F238E27FC236}">
                <a16:creationId xmlns:a16="http://schemas.microsoft.com/office/drawing/2014/main" id="{7801ED21-5AC0-476A-BFC9-EF102C8BD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16" y="3336977"/>
            <a:ext cx="1385853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83CD10-5C6A-41C1-BC58-A182182A2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Koga su zatim lija i vuk sreli?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BE7E4-5D66-4ED3-9B6B-A85BE952E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609600" y="1417912"/>
            <a:ext cx="7924800" cy="5349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9D051-8D92-449C-ABA4-7A0506549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9826A90-FA18-420D-96FE-7F86A26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Kako se medo osjećao kad je čuo kamo lija ide?</a:t>
            </a:r>
            <a:endParaRPr lang="en-GB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4CAE1-9AA4-4E7A-8EEB-600474E005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839658" y="2002449"/>
            <a:ext cx="4242275" cy="3483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Povezana slika">
            <a:extLst>
              <a:ext uri="{FF2B5EF4-FFF2-40B4-BE49-F238E27FC236}">
                <a16:creationId xmlns:a16="http://schemas.microsoft.com/office/drawing/2014/main" id="{2F86C15C-A890-4C76-8390-BA349757E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791" y="3581400"/>
            <a:ext cx="1054592" cy="10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D27A24-C58D-4E97-BCFF-5893616DB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90" y="2024931"/>
            <a:ext cx="1130793" cy="1130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441F29-17A2-459D-9CAF-A36809021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2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9826A90-FA18-420D-96FE-7F86A26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143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Što medo misli o svojoj kući?</a:t>
            </a:r>
            <a:endParaRPr lang="en-GB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A67FAA-7F6B-40B9-B5A8-2A3794509B18}"/>
              </a:ext>
            </a:extLst>
          </p:cNvPr>
          <p:cNvSpPr/>
          <p:nvPr/>
        </p:nvSpPr>
        <p:spPr>
          <a:xfrm>
            <a:off x="1219200" y="408945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-Kućica, glupost! Moje mi njuške,</a:t>
            </a:r>
            <a:endParaRPr lang="en-GB" dirty="0"/>
          </a:p>
          <a:p>
            <a:r>
              <a:rPr lang="hr-HR" dirty="0"/>
              <a:t> svoju bih dao za gnjile kruške.</a:t>
            </a:r>
            <a:endParaRPr lang="en-GB" dirty="0"/>
          </a:p>
          <a:p>
            <a:r>
              <a:rPr lang="hr-HR" dirty="0"/>
              <a:t> Za saću meda dat' ću je svakom!</a:t>
            </a:r>
            <a:endParaRPr lang="en-GB" dirty="0"/>
          </a:p>
          <a:p>
            <a:r>
              <a:rPr lang="hr-HR" dirty="0"/>
              <a:t> govori medo na jelo lakom.</a:t>
            </a:r>
            <a:endParaRPr lang="en-GB" dirty="0"/>
          </a:p>
          <a:p>
            <a:r>
              <a:rPr lang="hr-HR" dirty="0"/>
              <a:t> -Poći ću s vama, jer volim šalu,</a:t>
            </a:r>
            <a:endParaRPr lang="en-GB" dirty="0"/>
          </a:p>
          <a:p>
            <a:r>
              <a:rPr lang="hr-HR" dirty="0"/>
              <a:t> hoću da vidim ježa – budalu!</a:t>
            </a:r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7D35A-DA84-4D4B-A3AD-86535F6DA5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1371600" y="1657340"/>
            <a:ext cx="2691298" cy="22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Slikovni rezultat za smiley doesnt care">
            <a:extLst>
              <a:ext uri="{FF2B5EF4-FFF2-40B4-BE49-F238E27FC236}">
                <a16:creationId xmlns:a16="http://schemas.microsoft.com/office/drawing/2014/main" id="{5F6FEF22-06F4-4D36-B975-AFC0E78A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573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likovni rezultat za smiley happy">
            <a:extLst>
              <a:ext uri="{FF2B5EF4-FFF2-40B4-BE49-F238E27FC236}">
                <a16:creationId xmlns:a16="http://schemas.microsoft.com/office/drawing/2014/main" id="{087DB56B-331C-465B-B72F-D41EDD802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16" y="3336977"/>
            <a:ext cx="1385853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A0224C-C939-4B35-A0D7-6C41DF1B6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Koga su zatim lija, vuk i medo sreli?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A1F9D-5BCE-4B54-BA3A-60B038843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8333"/>
          <a:stretch/>
        </p:blipFill>
        <p:spPr>
          <a:xfrm>
            <a:off x="800100" y="1524000"/>
            <a:ext cx="75438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9CDCCA-24A4-4B38-A41B-4CE2D34C2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9826A90-FA18-420D-96FE-7F86A26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287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Kako se divlja svinja osjećala kad je čula kamo lija ide?</a:t>
            </a:r>
            <a:endParaRPr lang="en-GB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8C56B-081E-4913-B1A1-CDD420AE8B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1219200" y="2155507"/>
            <a:ext cx="3186785" cy="33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Povezana slika">
            <a:extLst>
              <a:ext uri="{FF2B5EF4-FFF2-40B4-BE49-F238E27FC236}">
                <a16:creationId xmlns:a16="http://schemas.microsoft.com/office/drawing/2014/main" id="{EB67F4E0-472E-4B32-A761-C516D304F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791" y="3581400"/>
            <a:ext cx="1054592" cy="10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C9F505-FDA5-49BA-BD6A-6BA5ADE5A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90" y="2024931"/>
            <a:ext cx="1130793" cy="1130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0361A1-A143-4371-A791-1DB0450C6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4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9826A90-FA18-420D-96FE-7F86A26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4838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Što ona misli o svojoj kući?</a:t>
            </a:r>
            <a:endParaRPr lang="en-GB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A67FAA-7F6B-40B9-B5A8-2A3794509B18}"/>
              </a:ext>
            </a:extLst>
          </p:cNvPr>
          <p:cNvSpPr/>
          <p:nvPr/>
        </p:nvSpPr>
        <p:spPr>
          <a:xfrm>
            <a:off x="1143000" y="423417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-Rođeno gnijezdo! Tako mi sala,</a:t>
            </a:r>
            <a:endParaRPr lang="en-GB" dirty="0"/>
          </a:p>
          <a:p>
            <a:r>
              <a:rPr lang="hr-HR" dirty="0"/>
              <a:t> za pola ručka ja bih ga dala!</a:t>
            </a:r>
            <a:endParaRPr lang="en-GB" dirty="0"/>
          </a:p>
          <a:p>
            <a:r>
              <a:rPr lang="hr-HR" dirty="0"/>
              <a:t> Poći ću s vama jer volim šalu,</a:t>
            </a:r>
            <a:endParaRPr lang="en-GB" dirty="0"/>
          </a:p>
          <a:p>
            <a:r>
              <a:rPr lang="hr-HR" dirty="0"/>
              <a:t> hoću da vidim ježa- budalu!</a:t>
            </a:r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6397B-656E-433C-9968-9CA65B36B8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1371600" y="1691371"/>
            <a:ext cx="2208907" cy="2287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Slikovni rezultat za smiley doesnt care">
            <a:extLst>
              <a:ext uri="{FF2B5EF4-FFF2-40B4-BE49-F238E27FC236}">
                <a16:creationId xmlns:a16="http://schemas.microsoft.com/office/drawing/2014/main" id="{DD17AA93-E1A6-4D6B-990C-F5DC4CEF5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573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likovni rezultat za smiley happy">
            <a:extLst>
              <a:ext uri="{FF2B5EF4-FFF2-40B4-BE49-F238E27FC236}">
                <a16:creationId xmlns:a16="http://schemas.microsoft.com/office/drawing/2014/main" id="{C8BCA20A-0BC3-43E2-9362-164585F1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16" y="3336977"/>
            <a:ext cx="1385853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E97691-B637-4073-85CF-1D7365DAC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9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825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Kako se ježić osjećao u svojoj kući?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0E78D-A4D8-48A0-9FA1-9458D766C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2127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FDA2A-1AF1-4ED2-95A0-8D74E748F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6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Kako se ježić osjećao kad je čuo viku pred svojim pragom?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28E63-26B9-4C94-8B4D-50225FA3D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676400"/>
            <a:ext cx="8915400" cy="5014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9C5B3C-17D4-4C51-BCB5-B12006301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50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Što je na kraju lija zaključila?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D20F7-0379-443F-8823-FC0867344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762000" y="1447800"/>
            <a:ext cx="7620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7DF2C7-F297-4087-9C22-E367F5925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08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39624"/>
            <a:ext cx="8229600" cy="1143000"/>
          </a:xfrm>
        </p:spPr>
        <p:txBody>
          <a:bodyPr/>
          <a:lstStyle/>
          <a:p>
            <a:r>
              <a:rPr lang="hr-HR" dirty="0"/>
              <a:t>FILMSKI KRITIČARI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2741298" cy="387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2"/>
          <a:stretch/>
        </p:blipFill>
        <p:spPr>
          <a:xfrm>
            <a:off x="4814596" y="1882624"/>
            <a:ext cx="2741298" cy="2667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05B653-7216-4D07-BFB0-3F64978E317A}"/>
              </a:ext>
            </a:extLst>
          </p:cNvPr>
          <p:cNvSpPr txBox="1">
            <a:spLocks/>
          </p:cNvSpPr>
          <p:nvPr/>
        </p:nvSpPr>
        <p:spPr>
          <a:xfrm>
            <a:off x="533400" y="480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Koju ocjenu dajete filmu</a:t>
            </a:r>
            <a:br>
              <a:rPr lang="hr-HR" dirty="0"/>
            </a:br>
            <a:r>
              <a:rPr lang="hr-HR" i="1" dirty="0"/>
              <a:t>Ježeva kuća?</a:t>
            </a:r>
            <a:endParaRPr lang="en-GB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2002AC-00E5-4D4B-9B98-A0E1AED77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52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9" y="2667000"/>
            <a:ext cx="9170679" cy="4191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D7B98F-1C09-4AB5-B488-BE4D04E1B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hr-HR" dirty="0"/>
              <a:t>Karakterizacija likova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4369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E9B176-A034-47D8-BA97-5B08E1B1C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8D4DF-B3C5-44EC-92CA-B3DA9152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365" y="914400"/>
            <a:ext cx="4572000" cy="1325562"/>
          </a:xfrm>
        </p:spPr>
        <p:txBody>
          <a:bodyPr>
            <a:normAutofit/>
          </a:bodyPr>
          <a:lstStyle/>
          <a:p>
            <a:r>
              <a:rPr lang="hr-HR" sz="2800" dirty="0"/>
              <a:t>Kakvi su ovi likovi?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A147C6-3199-450B-9DF0-C8F80C3EB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1124393" y="4413431"/>
            <a:ext cx="1267972" cy="1313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6DF0DD-1666-46DE-9AC9-87696514E0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1124393" y="1094048"/>
            <a:ext cx="1286534" cy="1381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F759F-2262-44C0-B9A6-DBA7962440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989615" y="2797775"/>
            <a:ext cx="1537528" cy="1262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DDD70-476B-41A5-860C-9FF7F37DD3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352195"/>
            <a:ext cx="1295400" cy="129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131B1C-A9C0-4912-AE22-92C38DE8E9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474" y="3792719"/>
            <a:ext cx="1241425" cy="1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5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B9EED3-26CA-4B29-B7AA-E4383901A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8D4DF-B3C5-44EC-92CA-B3DA9152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685800"/>
            <a:ext cx="4572000" cy="1325562"/>
          </a:xfrm>
        </p:spPr>
        <p:txBody>
          <a:bodyPr>
            <a:normAutofit/>
          </a:bodyPr>
          <a:lstStyle/>
          <a:p>
            <a:r>
              <a:rPr lang="hr-HR" sz="2800" dirty="0"/>
              <a:t>Kakav je lija lik?</a:t>
            </a:r>
            <a:endParaRPr lang="en-GB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BB5809-A096-44AA-847C-35FA56346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2963" r="22287"/>
          <a:stretch/>
        </p:blipFill>
        <p:spPr>
          <a:xfrm>
            <a:off x="990600" y="1999895"/>
            <a:ext cx="2971800" cy="3231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A33F2E-0266-466A-9E63-E987D6670C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352195"/>
            <a:ext cx="1295400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605807-EC26-4592-9184-AC1302EEA7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25" y="3276600"/>
            <a:ext cx="1241425" cy="1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5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5B6CB6-6E4D-4319-B238-DBE16A4C9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8D4DF-B3C5-44EC-92CA-B3DA9152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33400"/>
            <a:ext cx="4572000" cy="1325562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Kakav je lik ježić?</a:t>
            </a:r>
            <a:endParaRPr lang="en-GB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3F9156-A2AD-4354-B32C-0800B7FC3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1066800" y="1999895"/>
            <a:ext cx="3556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2473FC-06B9-4B18-B186-BE72E3C97A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352195"/>
            <a:ext cx="1295400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BE1AFC-102F-4D02-BA35-08769F652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25" y="3276600"/>
            <a:ext cx="1241425" cy="1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58B6BE-95DB-4E00-ADB4-42E1E803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8D4DF-B3C5-44EC-92CA-B3DA9152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04" y="2900944"/>
            <a:ext cx="8229600" cy="1143000"/>
          </a:xfrm>
        </p:spPr>
        <p:txBody>
          <a:bodyPr/>
          <a:lstStyle/>
          <a:p>
            <a:r>
              <a:rPr lang="hr-HR" dirty="0"/>
              <a:t>Glavni i sporedni likovi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A147C6-3199-450B-9DF0-C8F80C3EB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6030535" y="1038636"/>
            <a:ext cx="1904107" cy="1972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6DF0DD-1666-46DE-9AC9-87696514E0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823492" y="1109871"/>
            <a:ext cx="1931982" cy="2074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F759F-2262-44C0-B9A6-DBA7962440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3184857" y="1049125"/>
            <a:ext cx="2308898" cy="1895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7E96E-27AB-4072-82BA-77A2CE0806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2963" r="22287"/>
          <a:stretch/>
        </p:blipFill>
        <p:spPr>
          <a:xfrm>
            <a:off x="4596461" y="3886199"/>
            <a:ext cx="1857022" cy="19436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B27F77-30A3-43B0-B738-C6AF3B7A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2256346" y="3924821"/>
            <a:ext cx="1857022" cy="1790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40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908"/>
            <a:ext cx="9144000" cy="41763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629400" cy="1066800"/>
          </a:xfrm>
        </p:spPr>
        <p:txBody>
          <a:bodyPr>
            <a:normAutofit/>
          </a:bodyPr>
          <a:lstStyle/>
          <a:p>
            <a:pPr algn="l"/>
            <a:r>
              <a:rPr lang="hr-HR" dirty="0"/>
              <a:t>Spoji likove i mjesto radnje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277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A9EFF4-6749-43AE-A94C-D024ED09A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Tko živi u ovome domu?</a:t>
            </a:r>
            <a:endParaRPr lang="en-GB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03A0A-36ED-488C-95B8-50815383A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3653"/>
            <a:ext cx="8839200" cy="4972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AD60E-83B5-4435-A91B-96BCC1707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4494517" y="4811152"/>
            <a:ext cx="1857022" cy="179070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07C981-0C47-4EBB-B848-A286AAE0B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2963" r="22287"/>
          <a:stretch/>
        </p:blipFill>
        <p:spPr>
          <a:xfrm>
            <a:off x="6827212" y="4756014"/>
            <a:ext cx="1704622" cy="184583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24282F-E4AE-4B46-A4D0-C870C0138D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2332695" y="4926080"/>
            <a:ext cx="1686149" cy="174628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501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C1DBF81-5F34-4F28-AFF3-362AA793A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AD60E-83B5-4435-A91B-96BCC17074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4175874" y="1581150"/>
            <a:ext cx="1857022" cy="179070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B5CEE8-124D-4598-A85C-53D50B250C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5000"/>
          <a:stretch/>
        </p:blipFill>
        <p:spPr>
          <a:xfrm>
            <a:off x="816395" y="1455987"/>
            <a:ext cx="3000284" cy="4402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16251-698D-467C-8255-CD1842B41C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6324600" y="1493247"/>
            <a:ext cx="2282952" cy="2451021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BDF3CF-BF9E-4755-AA7A-B723C4ACBE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4139455" y="3791527"/>
            <a:ext cx="2308898" cy="189581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F04F348-EA60-4B9B-9798-5F0D3407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Tko živi u ovome domu?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95253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C4A05-8998-4F2D-8E72-A694E5800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79D98E-0232-4558-8303-2D727F4FF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8333"/>
          <a:stretch/>
        </p:blipFill>
        <p:spPr>
          <a:xfrm>
            <a:off x="1219200" y="1295400"/>
            <a:ext cx="6889690" cy="46044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397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Tko živi u ovome domu?</a:t>
            </a:r>
            <a:endParaRPr lang="en-GB" sz="28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85FD77-771C-4DF4-AE9C-A1026C8201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4494517" y="4811152"/>
            <a:ext cx="1857022" cy="179070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BC3FD9-8F1D-405D-B42A-6A5FB25FF1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2963" r="22287"/>
          <a:stretch/>
        </p:blipFill>
        <p:spPr>
          <a:xfrm>
            <a:off x="6827212" y="4756014"/>
            <a:ext cx="1704622" cy="184583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E04C09-4C5A-42DD-BE12-CA4653A746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2332695" y="4926080"/>
            <a:ext cx="1686149" cy="174628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165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DDE2DA-C5B3-468B-A3A8-F5FEFF30B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98" y="838200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/>
              <a:t>Gdje žive…?</a:t>
            </a:r>
            <a:endParaRPr lang="en-GB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850F24-CB64-4FFF-B020-E2CB243F75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604240" y="2351297"/>
            <a:ext cx="2282952" cy="2451021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ED2D83-3049-4D17-A3C7-07487CD4F5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3200400" y="2628899"/>
            <a:ext cx="2308898" cy="189581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EBB597-1B8B-4AC9-B920-5DCC22B29E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5715000" y="2195748"/>
            <a:ext cx="2667000" cy="276211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3283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486"/>
            <a:ext cx="9134605" cy="41745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04616EF-C193-442C-ACA7-D37BAF618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dirty="0"/>
              <a:t>Redoslijed priče </a:t>
            </a:r>
            <a:br>
              <a:rPr lang="hr-HR" dirty="0"/>
            </a:b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352133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D0A6C8-50F0-4467-B362-BE299A274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930FAB-5556-414B-A220-85171BA76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85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6AE067-B179-4B0A-A238-58D1E898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6629400" cy="1066800"/>
          </a:xfrm>
        </p:spPr>
        <p:txBody>
          <a:bodyPr>
            <a:normAutofit/>
          </a:bodyPr>
          <a:lstStyle/>
          <a:p>
            <a:pPr algn="l"/>
            <a:r>
              <a:rPr lang="hr-HR" dirty="0"/>
              <a:t>Glazba u filmu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7F6D9-2DE3-4F94-AED0-9862EF3BB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979"/>
            <a:ext cx="91440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51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D0A6C8-50F0-4467-B362-BE299A274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8F86ED-5CF5-418E-98E2-D22BC0E7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98" y="838200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U kojem se dijelu priče javlja ova glazba?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2623919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D0A6C8-50F0-4467-B362-BE299A274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F5A179-A1CC-49FD-8867-B98BC0D0B6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4814" r="20000" b="12963"/>
          <a:stretch/>
        </p:blipFill>
        <p:spPr>
          <a:xfrm>
            <a:off x="762000" y="2260002"/>
            <a:ext cx="4114800" cy="2033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229EF0-18FF-4E19-BC8C-38AF41BA5A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10001"/>
          <a:stretch/>
        </p:blipFill>
        <p:spPr>
          <a:xfrm>
            <a:off x="5029200" y="3440837"/>
            <a:ext cx="3429000" cy="2411016"/>
          </a:xfrm>
          <a:prstGeom prst="rect">
            <a:avLst/>
          </a:prstGeom>
        </p:spPr>
      </p:pic>
      <p:pic>
        <p:nvPicPr>
          <p:cNvPr id="3" name="1 JEZ I LIJA JEDU">
            <a:hlinkClick r:id="" action="ppaction://media"/>
            <a:extLst>
              <a:ext uri="{FF2B5EF4-FFF2-40B4-BE49-F238E27FC236}">
                <a16:creationId xmlns:a16="http://schemas.microsoft.com/office/drawing/2014/main" id="{512985A9-C314-4316-8EA2-593307399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2732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4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D0A6C8-50F0-4467-B362-BE299A274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73637-EE7D-4541-84DB-02B89688F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9167"/>
          <a:stretch/>
        </p:blipFill>
        <p:spPr>
          <a:xfrm>
            <a:off x="685800" y="2209800"/>
            <a:ext cx="3200400" cy="2204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ABF2F0-B54E-44D6-8044-8F3CC7A758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7407" r="10834"/>
          <a:stretch/>
        </p:blipFill>
        <p:spPr>
          <a:xfrm>
            <a:off x="4191000" y="2209800"/>
            <a:ext cx="4114800" cy="2389584"/>
          </a:xfrm>
          <a:prstGeom prst="rect">
            <a:avLst/>
          </a:prstGeom>
        </p:spPr>
      </p:pic>
      <p:pic>
        <p:nvPicPr>
          <p:cNvPr id="2" name="2 JEZ SE SPREMA">
            <a:hlinkClick r:id="" action="ppaction://media"/>
            <a:extLst>
              <a:ext uri="{FF2B5EF4-FFF2-40B4-BE49-F238E27FC236}">
                <a16:creationId xmlns:a16="http://schemas.microsoft.com/office/drawing/2014/main" id="{A3822AE0-F5F3-409F-9C03-0BBA3F848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400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F08109-2363-4CD6-83F8-6C549E700E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7" r="8333"/>
          <a:stretch/>
        </p:blipFill>
        <p:spPr>
          <a:xfrm>
            <a:off x="990600" y="1785891"/>
            <a:ext cx="7162800" cy="4883727"/>
          </a:xfrm>
          <a:prstGeom prst="rect">
            <a:avLst/>
          </a:prstGeom>
        </p:spPr>
      </p:pic>
      <p:pic>
        <p:nvPicPr>
          <p:cNvPr id="3" name="3 LISICA TRCI">
            <a:hlinkClick r:id="" action="ppaction://media"/>
            <a:extLst>
              <a:ext uri="{FF2B5EF4-FFF2-40B4-BE49-F238E27FC236}">
                <a16:creationId xmlns:a16="http://schemas.microsoft.com/office/drawing/2014/main" id="{875AFCB0-C872-4BDD-8373-23CB6657A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8382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D0A6C8-50F0-4467-B362-BE299A274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6ABEB5-8657-41DD-883C-66DC6A176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43722"/>
            <a:ext cx="8542538" cy="4805178"/>
          </a:xfrm>
          <a:prstGeom prst="rect">
            <a:avLst/>
          </a:prstGeom>
        </p:spPr>
      </p:pic>
      <p:pic>
        <p:nvPicPr>
          <p:cNvPr id="2" name="4 WESTERN JEZ IZLAZI">
            <a:hlinkClick r:id="" action="ppaction://media"/>
            <a:extLst>
              <a:ext uri="{FF2B5EF4-FFF2-40B4-BE49-F238E27FC236}">
                <a16:creationId xmlns:a16="http://schemas.microsoft.com/office/drawing/2014/main" id="{60FBC09C-40C2-461D-B0EC-9E450E9E4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825022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D0A6C8-50F0-4467-B362-BE299A274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6AE067-B179-4B0A-A238-58D1E898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6629400" cy="1066800"/>
          </a:xfrm>
        </p:spPr>
        <p:txBody>
          <a:bodyPr>
            <a:normAutofit/>
          </a:bodyPr>
          <a:lstStyle/>
          <a:p>
            <a:pPr algn="l"/>
            <a:r>
              <a:rPr lang="hr-HR" dirty="0"/>
              <a:t>Gluma u filmu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EC2F7-FA9F-4D10-A272-7FE5991CB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5" y="2669088"/>
            <a:ext cx="9166110" cy="418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79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69B0-3586-4870-B2D6-9006BA9E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65226-51CD-4C9C-91DA-10E416684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7826" name="Picture 2" descr="Slikovni rezultat za rade šerbedžija ježeva">
            <a:extLst>
              <a:ext uri="{FF2B5EF4-FFF2-40B4-BE49-F238E27FC236}">
                <a16:creationId xmlns:a16="http://schemas.microsoft.com/office/drawing/2014/main" id="{E2BFB0B3-9DEC-4F5B-8EEC-05034EC0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" y="1066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611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C4A05-8998-4F2D-8E72-A694E580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397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Koji lik govori?</a:t>
            </a:r>
            <a:endParaRPr lang="en-GB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AE8E6C-E443-4781-9C84-50C7135FFF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4724400" y="1446697"/>
            <a:ext cx="3654552" cy="3923597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VUK">
            <a:hlinkClick r:id="" action="ppaction://media"/>
            <a:extLst>
              <a:ext uri="{FF2B5EF4-FFF2-40B4-BE49-F238E27FC236}">
                <a16:creationId xmlns:a16="http://schemas.microsoft.com/office/drawing/2014/main" id="{CD762259-85FC-4ED5-86DC-6F42A13B3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1484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6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642151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Kako se ježić osjećao kad je primio lijino pismo?</a:t>
            </a:r>
            <a:endParaRPr lang="en-GB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9E0F7C-9C51-4032-8E28-5F3AF777C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8330"/>
          <a:stretch/>
        </p:blipFill>
        <p:spPr>
          <a:xfrm>
            <a:off x="355847" y="1600200"/>
            <a:ext cx="6548014" cy="44196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C3BF8-F8C4-4B97-B955-A44D537B4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752600"/>
            <a:ext cx="12192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5B7A64-E5FB-4F30-B55A-87BE21174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4189950"/>
            <a:ext cx="1168400" cy="116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986E7C-B63A-496B-B3D3-9DE9FE5A1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5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C4A05-8998-4F2D-8E72-A694E580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397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Koji lik govori?</a:t>
            </a:r>
            <a:endParaRPr lang="en-GB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6FAAAA-B785-4D8F-871D-638C64021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4572000" y="1713397"/>
            <a:ext cx="3756698" cy="308459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MEDO">
            <a:hlinkClick r:id="" action="ppaction://media"/>
            <a:extLst>
              <a:ext uri="{FF2B5EF4-FFF2-40B4-BE49-F238E27FC236}">
                <a16:creationId xmlns:a16="http://schemas.microsoft.com/office/drawing/2014/main" id="{ABDFF98D-B258-4A58-80D8-003CADBA7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1600" y="114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7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C4A05-8998-4F2D-8E72-A694E580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397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Koji lik govori?</a:t>
            </a:r>
            <a:endParaRPr lang="en-GB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BC3FD9-8F1D-405D-B42A-6A5FB25FF1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2963" r="22287"/>
          <a:stretch/>
        </p:blipFill>
        <p:spPr>
          <a:xfrm>
            <a:off x="5181600" y="1600200"/>
            <a:ext cx="3076222" cy="333106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LISICA">
            <a:hlinkClick r:id="" action="ppaction://media"/>
            <a:extLst>
              <a:ext uri="{FF2B5EF4-FFF2-40B4-BE49-F238E27FC236}">
                <a16:creationId xmlns:a16="http://schemas.microsoft.com/office/drawing/2014/main" id="{F165FA01-DD2D-47D0-86AE-E74165E52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C4A05-8998-4F2D-8E72-A694E580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397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Koji lik govori?</a:t>
            </a:r>
            <a:endParaRPr lang="en-GB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E04C09-4C5A-42DD-BE12-CA4653A746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5105400" y="1447800"/>
            <a:ext cx="3133949" cy="324571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DIVLJA SVINJA">
            <a:hlinkClick r:id="" action="ppaction://media"/>
            <a:extLst>
              <a:ext uri="{FF2B5EF4-FFF2-40B4-BE49-F238E27FC236}">
                <a16:creationId xmlns:a16="http://schemas.microsoft.com/office/drawing/2014/main" id="{AED94888-B9C8-4E12-8166-5C5DF6D62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103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8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C4A05-8998-4F2D-8E72-A694E580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397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Koji lik govori?</a:t>
            </a:r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85FD77-771C-4DF4-AE9C-A1026C820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4648200" y="2057400"/>
            <a:ext cx="3685822" cy="355418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JEZ">
            <a:hlinkClick r:id="" action="ppaction://media"/>
            <a:extLst>
              <a:ext uri="{FF2B5EF4-FFF2-40B4-BE49-F238E27FC236}">
                <a16:creationId xmlns:a16="http://schemas.microsoft.com/office/drawing/2014/main" id="{23AAE9D5-E97E-4C62-8B75-918271C50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970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0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79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42EDCCB-A689-4FAB-B74A-9F97FB98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Izgovori istu rečenicu na drugačiji način…</a:t>
            </a:r>
            <a:br>
              <a:rPr lang="hr-HR" dirty="0"/>
            </a:br>
            <a:endParaRPr lang="en-GB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0CA3E1-BE28-43D1-8133-776A59B158A6}"/>
              </a:ext>
            </a:extLst>
          </p:cNvPr>
          <p:cNvSpPr txBox="1"/>
          <p:nvPr/>
        </p:nvSpPr>
        <p:spPr>
          <a:xfrm>
            <a:off x="1066800" y="2057400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4000" dirty="0"/>
          </a:p>
          <a:p>
            <a:r>
              <a:rPr lang="hr-HR" sz="4000" dirty="0"/>
              <a:t>Idem u kino.</a:t>
            </a:r>
          </a:p>
          <a:p>
            <a:endParaRPr lang="hr-HR" sz="4000" dirty="0"/>
          </a:p>
          <a:p>
            <a:r>
              <a:rPr lang="hr-HR" sz="4000" dirty="0"/>
              <a:t>Idem li u kino?</a:t>
            </a:r>
          </a:p>
          <a:p>
            <a:endParaRPr lang="hr-HR" sz="4000" dirty="0"/>
          </a:p>
          <a:p>
            <a:r>
              <a:rPr lang="hr-HR" sz="4000" dirty="0"/>
              <a:t>Idem u kino!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073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0CA3E1-BE28-43D1-8133-776A59B158A6}"/>
              </a:ext>
            </a:extLst>
          </p:cNvPr>
          <p:cNvSpPr txBox="1"/>
          <p:nvPr/>
        </p:nvSpPr>
        <p:spPr>
          <a:xfrm>
            <a:off x="1384275" y="171487"/>
            <a:ext cx="662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KUĆICO MOJA, NAJLJEPŠI RAJU!</a:t>
            </a:r>
          </a:p>
          <a:p>
            <a:endParaRPr lang="hr-HR" sz="2800" dirty="0"/>
          </a:p>
          <a:p>
            <a:endParaRPr lang="hr-HR" sz="2800" dirty="0"/>
          </a:p>
          <a:p>
            <a:endParaRPr lang="hr-HR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C573F-B3B2-4DFC-85C9-9D0EA3CF18C4}"/>
              </a:ext>
            </a:extLst>
          </p:cNvPr>
          <p:cNvSpPr txBox="1"/>
          <p:nvPr/>
        </p:nvSpPr>
        <p:spPr>
          <a:xfrm>
            <a:off x="1905000" y="1524000"/>
            <a:ext cx="678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Kao medo: DUBOKIM GLASOM</a:t>
            </a:r>
          </a:p>
          <a:p>
            <a:endParaRPr lang="hr-HR" sz="3600" dirty="0"/>
          </a:p>
          <a:p>
            <a:r>
              <a:rPr lang="hr-HR" sz="3600" dirty="0"/>
              <a:t>Kao mišić: PISKUTAVIM GLASOM</a:t>
            </a:r>
          </a:p>
          <a:p>
            <a:endParaRPr lang="hr-HR" sz="3600" dirty="0"/>
          </a:p>
          <a:p>
            <a:r>
              <a:rPr lang="hr-HR" sz="3600" dirty="0"/>
              <a:t>Kao vjetar: ŠAPTOM</a:t>
            </a:r>
          </a:p>
          <a:p>
            <a:endParaRPr lang="hr-HR" sz="3600" dirty="0"/>
          </a:p>
          <a:p>
            <a:r>
              <a:rPr lang="hr-HR" sz="3600" dirty="0"/>
              <a:t>Kao oluja: NAJGLASNIJE!</a:t>
            </a:r>
            <a:endParaRPr lang="hr-HR" sz="2800" dirty="0"/>
          </a:p>
          <a:p>
            <a:endParaRPr lang="hr-HR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B0A49-B8CA-4A10-95AD-85DCD7B77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406872"/>
            <a:ext cx="1028700" cy="1007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5F9C2-D440-4FD9-907B-15A3CE367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6" y="2590800"/>
            <a:ext cx="1220038" cy="817798"/>
          </a:xfrm>
          <a:prstGeom prst="rect">
            <a:avLst/>
          </a:prstGeom>
        </p:spPr>
      </p:pic>
      <p:pic>
        <p:nvPicPr>
          <p:cNvPr id="96258" name="Picture 2" descr="Slikovni rezultat za wind clipart">
            <a:extLst>
              <a:ext uri="{FF2B5EF4-FFF2-40B4-BE49-F238E27FC236}">
                <a16:creationId xmlns:a16="http://schemas.microsoft.com/office/drawing/2014/main" id="{320DE05F-2D97-4638-94A5-C5180A62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1974">
            <a:off x="445004" y="3758600"/>
            <a:ext cx="940519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Slikovni rezultat za storm clipart">
            <a:extLst>
              <a:ext uri="{FF2B5EF4-FFF2-40B4-BE49-F238E27FC236}">
                <a16:creationId xmlns:a16="http://schemas.microsoft.com/office/drawing/2014/main" id="{AEBCFDEB-063A-47DA-9F14-249D7D8D9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5" y="4650001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66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0CA3E1-BE28-43D1-8133-776A59B158A6}"/>
              </a:ext>
            </a:extLst>
          </p:cNvPr>
          <p:cNvSpPr txBox="1"/>
          <p:nvPr/>
        </p:nvSpPr>
        <p:spPr>
          <a:xfrm>
            <a:off x="1384275" y="171487"/>
            <a:ext cx="662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KUĆICO DRAGA, SLOBODO MOJA!</a:t>
            </a:r>
          </a:p>
          <a:p>
            <a:endParaRPr lang="hr-HR" sz="2800" dirty="0"/>
          </a:p>
          <a:p>
            <a:endParaRPr lang="hr-HR" sz="2800" dirty="0"/>
          </a:p>
          <a:p>
            <a:endParaRPr lang="hr-HR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C573F-B3B2-4DFC-85C9-9D0EA3CF18C4}"/>
              </a:ext>
            </a:extLst>
          </p:cNvPr>
          <p:cNvSpPr txBox="1"/>
          <p:nvPr/>
        </p:nvSpPr>
        <p:spPr>
          <a:xfrm>
            <a:off x="1905000" y="1524000"/>
            <a:ext cx="678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Kao medo: DUBOKIM GLASOM</a:t>
            </a:r>
          </a:p>
          <a:p>
            <a:endParaRPr lang="hr-HR" sz="3600" dirty="0"/>
          </a:p>
          <a:p>
            <a:r>
              <a:rPr lang="hr-HR" sz="3600" dirty="0"/>
              <a:t>Kao mišić: PISKUTAVIM GLASOM</a:t>
            </a:r>
          </a:p>
          <a:p>
            <a:endParaRPr lang="hr-HR" sz="3600" dirty="0"/>
          </a:p>
          <a:p>
            <a:r>
              <a:rPr lang="hr-HR" sz="3600" dirty="0"/>
              <a:t>Kao vjetar: ŠAPTOM</a:t>
            </a:r>
          </a:p>
          <a:p>
            <a:endParaRPr lang="hr-HR" sz="3600" dirty="0"/>
          </a:p>
          <a:p>
            <a:r>
              <a:rPr lang="hr-HR" sz="3600" dirty="0"/>
              <a:t>Kao oluja: NAJGLASNIJE!</a:t>
            </a:r>
            <a:endParaRPr lang="hr-HR" sz="2800" dirty="0"/>
          </a:p>
          <a:p>
            <a:endParaRPr lang="hr-HR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B0A49-B8CA-4A10-95AD-85DCD7B77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406872"/>
            <a:ext cx="1028700" cy="1007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5F9C2-D440-4FD9-907B-15A3CE367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6" y="2590800"/>
            <a:ext cx="1220038" cy="817798"/>
          </a:xfrm>
          <a:prstGeom prst="rect">
            <a:avLst/>
          </a:prstGeom>
        </p:spPr>
      </p:pic>
      <p:pic>
        <p:nvPicPr>
          <p:cNvPr id="96258" name="Picture 2" descr="Slikovni rezultat za wind clipart">
            <a:extLst>
              <a:ext uri="{FF2B5EF4-FFF2-40B4-BE49-F238E27FC236}">
                <a16:creationId xmlns:a16="http://schemas.microsoft.com/office/drawing/2014/main" id="{320DE05F-2D97-4638-94A5-C5180A62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1974">
            <a:off x="445004" y="3758600"/>
            <a:ext cx="940519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Slikovni rezultat za storm clipart">
            <a:extLst>
              <a:ext uri="{FF2B5EF4-FFF2-40B4-BE49-F238E27FC236}">
                <a16:creationId xmlns:a16="http://schemas.microsoft.com/office/drawing/2014/main" id="{AEBCFDEB-063A-47DA-9F14-249D7D8D9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5" y="4650001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97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74CED7-FF6C-4430-BFF0-9018180CD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Od stvarnosti do filma…</a:t>
            </a:r>
            <a:br>
              <a:rPr lang="hr-HR" dirty="0"/>
            </a:br>
            <a:r>
              <a:rPr lang="hr-HR" dirty="0"/>
              <a:t>ANIMACIJA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ECC11-EBB1-4224-A54D-9ADFC0DBB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" y="2676525"/>
            <a:ext cx="91440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50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799" y="4448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rgbClr val="0070C0"/>
                </a:solidFill>
              </a:rPr>
              <a:t>ANIMACIJA – oživljavanje</a:t>
            </a:r>
            <a:br>
              <a:rPr lang="hr-HR" dirty="0">
                <a:solidFill>
                  <a:srgbClr val="0070C0"/>
                </a:solidFill>
              </a:rPr>
            </a:br>
            <a:r>
              <a:rPr lang="hr-HR" dirty="0">
                <a:solidFill>
                  <a:srgbClr val="0070C0"/>
                </a:solidFill>
              </a:rPr>
              <a:t>ANIMIRANI FILM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9154" name="Picture 2" descr="Slikovni rezultat za hedgehog toy">
            <a:extLst>
              <a:ext uri="{FF2B5EF4-FFF2-40B4-BE49-F238E27FC236}">
                <a16:creationId xmlns:a16="http://schemas.microsoft.com/office/drawing/2014/main" id="{B3914134-1519-4610-A238-5FEF895C1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0" y="2362200"/>
            <a:ext cx="197167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Slikovni rezultat za hedgehog marionette">
            <a:extLst>
              <a:ext uri="{FF2B5EF4-FFF2-40B4-BE49-F238E27FC236}">
                <a16:creationId xmlns:a16="http://schemas.microsoft.com/office/drawing/2014/main" id="{AEF2757A-D791-450F-B49A-DA8DE13FD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2280" b="30691"/>
          <a:stretch/>
        </p:blipFill>
        <p:spPr bwMode="auto">
          <a:xfrm>
            <a:off x="2743200" y="2133600"/>
            <a:ext cx="2971800" cy="239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Slikovni rezultat za hedgehog puppet">
            <a:extLst>
              <a:ext uri="{FF2B5EF4-FFF2-40B4-BE49-F238E27FC236}">
                <a16:creationId xmlns:a16="http://schemas.microsoft.com/office/drawing/2014/main" id="{5CCC2EA7-BBBF-4853-8524-9769B004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69" y="191928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Slikovni rezultat za hedgehog finger puppet">
            <a:extLst>
              <a:ext uri="{FF2B5EF4-FFF2-40B4-BE49-F238E27FC236}">
                <a16:creationId xmlns:a16="http://schemas.microsoft.com/office/drawing/2014/main" id="{78849A5D-1A53-4265-B181-6D7A0682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53000"/>
            <a:ext cx="1489598" cy="168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3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5793" y="609600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Kako se lija osjećala kad joj je došao ježić?</a:t>
            </a:r>
            <a:endParaRPr lang="en-GB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701B82-3C5B-4CC4-BA54-F3C62DCEF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8640"/>
          <a:stretch/>
        </p:blipFill>
        <p:spPr>
          <a:xfrm>
            <a:off x="138391" y="1371600"/>
            <a:ext cx="6795810" cy="460399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BD892-4154-424C-84A9-979C4929E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752600"/>
            <a:ext cx="1219200" cy="121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5C105B-9BBC-40DD-B621-E6BC2C177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4189950"/>
            <a:ext cx="1168400" cy="116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2D0141-E0AB-4ABA-999B-CD7B8F3BE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37" y="304800"/>
            <a:ext cx="8229600" cy="2133600"/>
          </a:xfrm>
        </p:spPr>
        <p:txBody>
          <a:bodyPr>
            <a:normAutofit/>
          </a:bodyPr>
          <a:lstStyle/>
          <a:p>
            <a:pPr algn="l"/>
            <a:r>
              <a:rPr lang="hr-HR" dirty="0">
                <a:solidFill>
                  <a:srgbClr val="0070C0"/>
                </a:solidFill>
              </a:rPr>
              <a:t>LUTKARSKI FILMOVI</a:t>
            </a:r>
            <a:br>
              <a:rPr lang="hr-HR" dirty="0"/>
            </a:br>
            <a:r>
              <a:rPr lang="hr-HR" dirty="0"/>
              <a:t>F</a:t>
            </a:r>
            <a:r>
              <a:rPr lang="it-IT" dirty="0" err="1"/>
              <a:t>ilmovi</a:t>
            </a:r>
            <a:r>
              <a:rPr lang="it-IT" dirty="0"/>
              <a:t> u </a:t>
            </a:r>
            <a:r>
              <a:rPr lang="it-IT" dirty="0" err="1"/>
              <a:t>kojima</a:t>
            </a:r>
            <a:r>
              <a:rPr lang="it-IT" dirty="0"/>
              <a:t> </a:t>
            </a:r>
            <a:r>
              <a:rPr lang="hr-HR" dirty="0"/>
              <a:t>su animirani likovi lutke ili modeli.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67" y="32551"/>
            <a:ext cx="1538633" cy="1128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90800"/>
            <a:ext cx="41148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51046"/>
            <a:ext cx="1444877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267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59437-C321-4238-90EC-B6BF94AF7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81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1. IZRADA LUTKICA I SCENE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70787-0547-491B-A7AA-FB48056B2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1100"/>
            <a:ext cx="2590800" cy="2590800"/>
          </a:xfrm>
          <a:prstGeom prst="rect">
            <a:avLst/>
          </a:prstGeom>
        </p:spPr>
      </p:pic>
      <p:pic>
        <p:nvPicPr>
          <p:cNvPr id="54274" name="Picture 2" descr="Slikovni rezultat za IZRADA JEŽEVA KUĆA">
            <a:extLst>
              <a:ext uri="{FF2B5EF4-FFF2-40B4-BE49-F238E27FC236}">
                <a16:creationId xmlns:a16="http://schemas.microsoft.com/office/drawing/2014/main" id="{1010F7A8-1B68-4F52-B006-552EE06C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52700"/>
            <a:ext cx="6457949" cy="36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3042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59437-C321-4238-90EC-B6BF94AF7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1688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2. LUTKICA SE POSTAVLJA…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E5E78-0020-48CC-B1DF-2ECC605B2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3556000" cy="2133600"/>
          </a:xfrm>
          <a:prstGeom prst="rect">
            <a:avLst/>
          </a:prstGeom>
        </p:spPr>
      </p:pic>
      <p:pic>
        <p:nvPicPr>
          <p:cNvPr id="55298" name="Picture 2" descr="Slikovni rezultat za ježeva kućica animirani film">
            <a:extLst>
              <a:ext uri="{FF2B5EF4-FFF2-40B4-BE49-F238E27FC236}">
                <a16:creationId xmlns:a16="http://schemas.microsoft.com/office/drawing/2014/main" id="{20251CF8-93A4-49A1-9DB2-B81DB0534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47186"/>
            <a:ext cx="4991100" cy="333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62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59437-C321-4238-90EC-B6BF94AF7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57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3. ZATIM SE FOTOGRAFIRA I OBRAĐUJE NA RAČUNALU.</a:t>
            </a:r>
            <a:endParaRPr lang="en-GB" dirty="0"/>
          </a:p>
        </p:txBody>
      </p:sp>
      <p:pic>
        <p:nvPicPr>
          <p:cNvPr id="5" name="Picture 2" descr="Povezana slika">
            <a:extLst>
              <a:ext uri="{FF2B5EF4-FFF2-40B4-BE49-F238E27FC236}">
                <a16:creationId xmlns:a16="http://schemas.microsoft.com/office/drawing/2014/main" id="{9E65C825-8A12-4D59-9FEE-210952287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4068763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9A224E-E06C-4AD5-93BF-BE7A81D9D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767" y="943252"/>
            <a:ext cx="1538633" cy="1128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79EF19-7D3A-457E-9034-D80AC8D8A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961747"/>
            <a:ext cx="1444877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06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'Ježeva kućica' u takmičarskom programu Berlinalea">
            <a:extLst>
              <a:ext uri="{FF2B5EF4-FFF2-40B4-BE49-F238E27FC236}">
                <a16:creationId xmlns:a16="http://schemas.microsoft.com/office/drawing/2014/main" id="{E78A1FFC-FD37-4893-B763-2A574B7CE6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9624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003EE4-D41F-4CDB-889C-FED9971C53E1}"/>
              </a:ext>
            </a:extLst>
          </p:cNvPr>
          <p:cNvSpPr txBox="1">
            <a:spLocks/>
          </p:cNvSpPr>
          <p:nvPr/>
        </p:nvSpPr>
        <p:spPr>
          <a:xfrm>
            <a:off x="381000" y="381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r-HR" dirty="0"/>
              <a:t>4. NA KRAJU, DODAJU SE GLASOVI, GLAZBA…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7FC8E-9FB7-4765-B444-401903355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526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675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9" y="2667000"/>
            <a:ext cx="9164829" cy="4191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2362200"/>
          </a:xfrm>
        </p:spPr>
        <p:txBody>
          <a:bodyPr>
            <a:normAutofit/>
          </a:bodyPr>
          <a:lstStyle/>
          <a:p>
            <a:pPr algn="l"/>
            <a:r>
              <a:rPr lang="hr-HR" sz="3600" dirty="0"/>
              <a:t>„Crtić” – samo jedan oblik animiranog filma.</a:t>
            </a:r>
            <a:br>
              <a:rPr lang="hr-HR" sz="3600" dirty="0"/>
            </a:br>
            <a:r>
              <a:rPr lang="hr-HR" sz="3600" dirty="0"/>
              <a:t>Animirani film može biti: </a:t>
            </a:r>
            <a:r>
              <a:rPr lang="hr-HR" sz="3600" dirty="0">
                <a:solidFill>
                  <a:srgbClr val="0070C0"/>
                </a:solidFill>
              </a:rPr>
              <a:t>CRTANI, KOLAŽNI,  LUTKARSKI, RAČUNALNI.</a:t>
            </a:r>
            <a:endParaRPr lang="en-GB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86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" y="2676525"/>
            <a:ext cx="9144000" cy="41814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1F2BB1-6824-46B7-B192-AFC9DC49DC1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Kako su nastale lutkice</a:t>
            </a:r>
          </a:p>
          <a:p>
            <a:r>
              <a:rPr lang="hr-HR" dirty="0"/>
              <a:t>u animiranom filmu?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3647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9FAFB-EA60-4DE4-977C-DF081B74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Poredaj životinje po veličini!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B1E4D-6997-44E6-842C-5753345F8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87" y="3687087"/>
            <a:ext cx="1395413" cy="1299738"/>
          </a:xfrm>
          <a:prstGeom prst="rect">
            <a:avLst/>
          </a:prstGeom>
        </p:spPr>
      </p:pic>
      <p:pic>
        <p:nvPicPr>
          <p:cNvPr id="35844" name="Picture 4" descr="Slikovni rezultat za wolf">
            <a:extLst>
              <a:ext uri="{FF2B5EF4-FFF2-40B4-BE49-F238E27FC236}">
                <a16:creationId xmlns:a16="http://schemas.microsoft.com/office/drawing/2014/main" id="{6BACF6A5-AABC-4D2B-BEC7-CF014460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06" y="3922618"/>
            <a:ext cx="28702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Slikovni rezultat za bear">
            <a:extLst>
              <a:ext uri="{FF2B5EF4-FFF2-40B4-BE49-F238E27FC236}">
                <a16:creationId xmlns:a16="http://schemas.microsoft.com/office/drawing/2014/main" id="{3C2E753C-7898-4979-9A45-4036EAAF9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2997200" cy="304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Slikovni rezultat za boar">
            <a:extLst>
              <a:ext uri="{FF2B5EF4-FFF2-40B4-BE49-F238E27FC236}">
                <a16:creationId xmlns:a16="http://schemas.microsoft.com/office/drawing/2014/main" id="{C9613F9D-4165-457E-9E3D-473E9C64A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393" y="5204460"/>
            <a:ext cx="2362200" cy="165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8E4DE2-609E-4E1B-9570-F9A95DCFDC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9" y="5581479"/>
            <a:ext cx="80826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2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20504 0.0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0.08212 -0.325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72 -0.00255 L 0.08872 -0.00162 C 0.0875 -0.00301 0.08646 -0.00417 0.08559 -0.00486 C 0.0849 -0.00509 0.08438 -0.00486 0.08368 -0.00695 C 0.08351 -0.00834 0.08351 -0.01181 0.08333 -0.01343 C 0.08333 -0.01736 0.08299 -0.02107 0.08281 -0.02431 C 0.08264 -0.02639 0.08264 -0.02917 0.08247 -0.03125 C 0.08229 -0.03403 0.08194 -0.03681 0.0816 -0.04028 C 0.08142 -0.04213 0.08125 -0.04421 0.08108 -0.04607 C 0.08073 -0.04931 0.08038 -0.05185 0.08003 -0.05486 C 0.07969 -0.05996 0.07951 -0.06528 0.07917 -0.07037 C 0.07899 -0.07315 0.07882 -0.07593 0.07865 -0.07917 C 0.07847 -0.08241 0.07847 -0.08472 0.0783 -0.0875 C 0.07813 -0.09167 0.07691 -0.10046 0.07674 -0.10347 C 0.07656 -0.10602 0.07639 -0.11042 0.07622 -0.11412 C 0.07604 -0.11597 0.07604 -0.11875 0.07587 -0.12037 C 0.07569 -0.12292 0.07535 -0.12361 0.07483 -0.12477 C 0.07465 -0.12755 0.07431 -0.13079 0.07396 -0.13403 C 0.07361 -0.13588 0.07326 -0.1375 0.07309 -0.14005 C 0.07292 -0.14259 0.07292 -0.14607 0.07274 -0.14861 C 0.0724 -0.15371 0.07188 -0.15741 0.07153 -0.16204 C 0.07083 -0.17269 0.07118 -0.16829 0.07031 -0.175 C 0.0691 -0.1963 0.07031 -0.17709 0.0691 -0.19259 C 0.06892 -0.19537 0.06875 -0.19815 0.06858 -0.20116 C 0.06788 -0.20834 0.06771 -0.20903 0.06701 -0.21435 C 0.06701 -0.21713 0.06684 -0.22037 0.06667 -0.22292 C 0.06528 -0.24746 0.06701 -0.20857 0.06545 -0.2382 C 0.06476 -0.25324 0.0651 -0.24977 0.06458 -0.26227 C 0.06458 -0.26204 0.06389 -0.27894 0.06372 -0.28171 C 0.06354 -0.28426 0.06337 -0.28658 0.06337 -0.28843 C 0.06285 -0.30116 0.06302 -0.29375 0.06267 -0.31042 C 0.0625 -0.37662 0.06215 -0.3963 0.06267 -0.45185 C 0.06285 -0.47084 0.06285 -0.45949 0.06372 -0.4713 C 0.06389 -0.47361 0.06389 -0.47616 0.06406 -0.47824 C 0.06406 -0.48056 0.06441 -0.48241 0.06458 -0.48472 C 0.06476 -0.48658 0.06493 -0.49051 0.06493 -0.49028 L 0.06267 -0.48241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2 0.00486 L 0.01962 0.00486 L 0.05451 0.00764 C 0.06701 0.00903 0.05486 0.00834 0.06424 0.01019 C 0.06927 0.01111 0.07448 0.01181 0.07969 0.01273 C 0.08229 0.0132 0.0849 0.01343 0.0875 0.01412 C 0.08941 0.01436 0.09132 0.01505 0.0934 0.01528 C 0.10035 0.01621 0.11476 0.01783 0.11476 0.01783 C 0.12344 0.01736 0.13212 0.01736 0.14097 0.01667 C 0.14583 0.01621 0.1467 0.01412 0.15156 0.01273 C 0.15816 0.01065 0.17326 0.01042 0.17674 0.01019 C 0.17882 0.00973 0.18073 0.0088 0.18264 0.0088 C 0.21163 0.00973 0.21024 0.00973 0.2283 0.01273 L 0.2691 0.01135 C 0.2717 0.01135 0.27413 0.01019 0.27674 0.01019 C 0.3033 0.00926 0.32986 0.00926 0.35642 0.0088 C 0.36719 0.00926 0.37778 0.0088 0.38854 0.01019 C 0.39115 0.01042 0.39358 0.0132 0.39618 0.01412 C 0.39913 0.01482 0.40208 0.01482 0.40503 0.01528 C 0.41024 0.01713 0.41528 0.01968 0.42049 0.02037 C 0.42413 0.02107 0.43351 0.02269 0.43698 0.02315 C 0.44219 0.02361 0.4474 0.02385 0.4526 0.02431 L 0.46024 0.0257 L 0.46719 0.02686 L 0.48264 0.02963 L 0.52934 0.02824 C 0.5316 0.02801 0.53385 0.02732 0.53611 0.02686 L 0.54375 0.0257 C 0.54514 0.02523 0.54931 0.02408 0.55069 0.02315 C 0.55174 0.02246 0.55243 0.02107 0.55347 0.02037 C 0.55451 0.01991 0.55556 0.01968 0.55642 0.01922 C 0.55781 0.01852 0.55903 0.01736 0.56024 0.01667 C 0.56354 0.01505 0.56667 0.01505 0.56997 0.01412 C 0.57066 0.01366 0.57135 0.0132 0.57205 0.01273 L 0.5816 -0.00139 " pathEditMode="relative" ptsTypes="AAAAAAAAAAAAAAAAAAAAAAAAAAAAAA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49878 0.148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9FAFB-EA60-4DE4-977C-DF081B74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Čime je pokriveno tijelo ovih životinja?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B1E4D-6997-44E6-842C-5753345F8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46" y="2170792"/>
            <a:ext cx="1395413" cy="1299738"/>
          </a:xfrm>
          <a:prstGeom prst="rect">
            <a:avLst/>
          </a:prstGeom>
        </p:spPr>
      </p:pic>
      <p:pic>
        <p:nvPicPr>
          <p:cNvPr id="35844" name="Picture 4" descr="Slikovni rezultat za wolf">
            <a:extLst>
              <a:ext uri="{FF2B5EF4-FFF2-40B4-BE49-F238E27FC236}">
                <a16:creationId xmlns:a16="http://schemas.microsoft.com/office/drawing/2014/main" id="{6BACF6A5-AABC-4D2B-BEC7-CF014460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42" y="1796988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Slikovni rezultat za bear">
            <a:extLst>
              <a:ext uri="{FF2B5EF4-FFF2-40B4-BE49-F238E27FC236}">
                <a16:creationId xmlns:a16="http://schemas.microsoft.com/office/drawing/2014/main" id="{3C2E753C-7898-4979-9A45-4036EAAF9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550142" cy="258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Slikovni rezultat za boar">
            <a:extLst>
              <a:ext uri="{FF2B5EF4-FFF2-40B4-BE49-F238E27FC236}">
                <a16:creationId xmlns:a16="http://schemas.microsoft.com/office/drawing/2014/main" id="{C9613F9D-4165-457E-9E3D-473E9C64A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57045"/>
            <a:ext cx="1733550" cy="121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5D8271-E667-4BA7-BD5F-A2ACD9C187AB}"/>
              </a:ext>
            </a:extLst>
          </p:cNvPr>
          <p:cNvSpPr/>
          <p:nvPr/>
        </p:nvSpPr>
        <p:spPr>
          <a:xfrm>
            <a:off x="850107" y="4452958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VUNA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F655C5-0CB7-4346-A49A-031638495B5A}"/>
              </a:ext>
            </a:extLst>
          </p:cNvPr>
          <p:cNvSpPr/>
          <p:nvPr/>
        </p:nvSpPr>
        <p:spPr>
          <a:xfrm>
            <a:off x="5410200" y="582590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BODLJE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68060-0600-473B-A244-DD40DFE979D6}"/>
              </a:ext>
            </a:extLst>
          </p:cNvPr>
          <p:cNvSpPr/>
          <p:nvPr/>
        </p:nvSpPr>
        <p:spPr>
          <a:xfrm>
            <a:off x="5082529" y="447414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KRZNO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22B199-DDCC-448C-BAD1-BFCA3A56E07B}"/>
              </a:ext>
            </a:extLst>
          </p:cNvPr>
          <p:cNvSpPr/>
          <p:nvPr/>
        </p:nvSpPr>
        <p:spPr>
          <a:xfrm>
            <a:off x="3701350" y="4463551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KOŽA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773832-C193-40F2-B82A-A780601E03E5}"/>
              </a:ext>
            </a:extLst>
          </p:cNvPr>
          <p:cNvSpPr/>
          <p:nvPr/>
        </p:nvSpPr>
        <p:spPr>
          <a:xfrm>
            <a:off x="2297907" y="4452958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PERJE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88DA2-C3DA-4676-8DC6-1DC9099F37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536" y="5715000"/>
            <a:ext cx="80826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/>
              <a:t>Kakvo je krzno?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BBFD0-6AE9-4D81-82B8-8BF9EFB70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01754"/>
            <a:ext cx="3276600" cy="30519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D0023-9351-4DE3-A5F5-0DC28173BE8F}"/>
              </a:ext>
            </a:extLst>
          </p:cNvPr>
          <p:cNvSpPr/>
          <p:nvPr/>
        </p:nvSpPr>
        <p:spPr>
          <a:xfrm>
            <a:off x="5562600" y="175606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TVRDO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74131A-DD85-4F5F-80C4-FC2AF644B08E}"/>
              </a:ext>
            </a:extLst>
          </p:cNvPr>
          <p:cNvSpPr/>
          <p:nvPr/>
        </p:nvSpPr>
        <p:spPr>
          <a:xfrm>
            <a:off x="5562600" y="3440840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DLAKAVO (ČUPAVO)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FA1E99-30AE-4A38-ADD1-0D2268091841}"/>
              </a:ext>
            </a:extLst>
          </p:cNvPr>
          <p:cNvSpPr/>
          <p:nvPr/>
        </p:nvSpPr>
        <p:spPr>
          <a:xfrm>
            <a:off x="5562600" y="4044123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TOPLO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A95EFD-8BB2-4D18-9C44-B1F98F21DE6E}"/>
              </a:ext>
            </a:extLst>
          </p:cNvPr>
          <p:cNvSpPr/>
          <p:nvPr/>
        </p:nvSpPr>
        <p:spPr>
          <a:xfrm>
            <a:off x="5562600" y="2279156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MEKO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59903-FDA3-42D6-93E6-E185DBDFD0BA}"/>
              </a:ext>
            </a:extLst>
          </p:cNvPr>
          <p:cNvSpPr/>
          <p:nvPr/>
        </p:nvSpPr>
        <p:spPr>
          <a:xfrm>
            <a:off x="5564080" y="2837557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GLATKO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2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95400" y="607096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Kako se ježić osjećao kod lije?</a:t>
            </a:r>
            <a:endParaRPr lang="en-GB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42A26D-B121-4133-86BA-09D3635C9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5" y="1385826"/>
            <a:ext cx="8343900" cy="469344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557E0B-69CD-44AE-BDB9-8687225B5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752600"/>
            <a:ext cx="1219200" cy="121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50876A-DFE0-4AE3-A4C3-5C3ADEFD4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4189950"/>
            <a:ext cx="1168400" cy="116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41A6B6-E84C-4C3B-A0C9-D179C54F5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9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Kakav je materijal?</a:t>
            </a:r>
            <a:br>
              <a:rPr lang="hr-HR" dirty="0"/>
            </a:br>
            <a:r>
              <a:rPr lang="hr-HR" dirty="0"/>
              <a:t>- metal -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987BF-BCA9-4DAC-A1C4-318F9AE3ECEF}"/>
              </a:ext>
            </a:extLst>
          </p:cNvPr>
          <p:cNvSpPr/>
          <p:nvPr/>
        </p:nvSpPr>
        <p:spPr>
          <a:xfrm>
            <a:off x="5562600" y="175606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TVRDI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831567-1CDD-4829-9F70-5FA94D6312E2}"/>
              </a:ext>
            </a:extLst>
          </p:cNvPr>
          <p:cNvSpPr/>
          <p:nvPr/>
        </p:nvSpPr>
        <p:spPr>
          <a:xfrm>
            <a:off x="6519169" y="2877231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DLAKAV (ČUPAV)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A43B62-BCF0-4325-9546-452F571C2E9A}"/>
              </a:ext>
            </a:extLst>
          </p:cNvPr>
          <p:cNvSpPr/>
          <p:nvPr/>
        </p:nvSpPr>
        <p:spPr>
          <a:xfrm>
            <a:off x="6705600" y="240444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HRAPAVI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2224F6-D726-4A7F-9AFC-806318473BC0}"/>
              </a:ext>
            </a:extLst>
          </p:cNvPr>
          <p:cNvSpPr/>
          <p:nvPr/>
        </p:nvSpPr>
        <p:spPr>
          <a:xfrm>
            <a:off x="6705600" y="1746991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MEKAN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240671-32B4-403C-91A7-04FBB4A12FE3}"/>
              </a:ext>
            </a:extLst>
          </p:cNvPr>
          <p:cNvSpPr/>
          <p:nvPr/>
        </p:nvSpPr>
        <p:spPr>
          <a:xfrm>
            <a:off x="5562600" y="240444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GLATKI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A4571-8F65-4923-9C53-8C1CA8252B49}"/>
              </a:ext>
            </a:extLst>
          </p:cNvPr>
          <p:cNvSpPr/>
          <p:nvPr/>
        </p:nvSpPr>
        <p:spPr>
          <a:xfrm>
            <a:off x="6705600" y="3598222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HLADNI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563415-9B73-43A4-8A01-656F59F98630}"/>
              </a:ext>
            </a:extLst>
          </p:cNvPr>
          <p:cNvSpPr/>
          <p:nvPr/>
        </p:nvSpPr>
        <p:spPr>
          <a:xfrm>
            <a:off x="5562600" y="3598222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TOPLI</a:t>
            </a:r>
            <a:endParaRPr lang="en-GB" dirty="0"/>
          </a:p>
        </p:txBody>
      </p:sp>
      <p:pic>
        <p:nvPicPr>
          <p:cNvPr id="15" name="Picture 2" descr="Slikovni rezultat za metalna kugla">
            <a:extLst>
              <a:ext uri="{FF2B5EF4-FFF2-40B4-BE49-F238E27FC236}">
                <a16:creationId xmlns:a16="http://schemas.microsoft.com/office/drawing/2014/main" id="{DF5B4C16-E0C7-4544-9B83-961DEA91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7" y="1676400"/>
            <a:ext cx="4514453" cy="361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0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Kakav je materijal?</a:t>
            </a:r>
            <a:br>
              <a:rPr lang="hr-HR" dirty="0"/>
            </a:br>
            <a:r>
              <a:rPr lang="hr-HR" dirty="0"/>
              <a:t>- drvo -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987BF-BCA9-4DAC-A1C4-318F9AE3ECEF}"/>
              </a:ext>
            </a:extLst>
          </p:cNvPr>
          <p:cNvSpPr/>
          <p:nvPr/>
        </p:nvSpPr>
        <p:spPr>
          <a:xfrm>
            <a:off x="5562600" y="175606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TVRDI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831567-1CDD-4829-9F70-5FA94D6312E2}"/>
              </a:ext>
            </a:extLst>
          </p:cNvPr>
          <p:cNvSpPr/>
          <p:nvPr/>
        </p:nvSpPr>
        <p:spPr>
          <a:xfrm>
            <a:off x="6519169" y="2877231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DLAKAV (ČUPAV)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A43B62-BCF0-4325-9546-452F571C2E9A}"/>
              </a:ext>
            </a:extLst>
          </p:cNvPr>
          <p:cNvSpPr/>
          <p:nvPr/>
        </p:nvSpPr>
        <p:spPr>
          <a:xfrm>
            <a:off x="6705600" y="240444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HRAPAVI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2224F6-D726-4A7F-9AFC-806318473BC0}"/>
              </a:ext>
            </a:extLst>
          </p:cNvPr>
          <p:cNvSpPr/>
          <p:nvPr/>
        </p:nvSpPr>
        <p:spPr>
          <a:xfrm>
            <a:off x="6705600" y="1746991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MEKAN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240671-32B4-403C-91A7-04FBB4A12FE3}"/>
              </a:ext>
            </a:extLst>
          </p:cNvPr>
          <p:cNvSpPr/>
          <p:nvPr/>
        </p:nvSpPr>
        <p:spPr>
          <a:xfrm>
            <a:off x="5562600" y="240444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GLATKI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A4571-8F65-4923-9C53-8C1CA8252B49}"/>
              </a:ext>
            </a:extLst>
          </p:cNvPr>
          <p:cNvSpPr/>
          <p:nvPr/>
        </p:nvSpPr>
        <p:spPr>
          <a:xfrm>
            <a:off x="6705600" y="3598222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HLADNI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563415-9B73-43A4-8A01-656F59F98630}"/>
              </a:ext>
            </a:extLst>
          </p:cNvPr>
          <p:cNvSpPr/>
          <p:nvPr/>
        </p:nvSpPr>
        <p:spPr>
          <a:xfrm>
            <a:off x="5562600" y="3598222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TOPLI</a:t>
            </a:r>
            <a:endParaRPr lang="en-GB" dirty="0"/>
          </a:p>
        </p:txBody>
      </p:sp>
      <p:pic>
        <p:nvPicPr>
          <p:cNvPr id="39938" name="Picture 2" descr="Slikovni rezultat za drvo materijal">
            <a:extLst>
              <a:ext uri="{FF2B5EF4-FFF2-40B4-BE49-F238E27FC236}">
                <a16:creationId xmlns:a16="http://schemas.microsoft.com/office/drawing/2014/main" id="{BE00D00E-6934-4659-989D-5A63BA1B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940730"/>
            <a:ext cx="50292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7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Kakav je materijal?</a:t>
            </a:r>
            <a:br>
              <a:rPr lang="hr-HR" dirty="0"/>
            </a:br>
            <a:r>
              <a:rPr lang="hr-HR" dirty="0"/>
              <a:t>- koža -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987BF-BCA9-4DAC-A1C4-318F9AE3ECEF}"/>
              </a:ext>
            </a:extLst>
          </p:cNvPr>
          <p:cNvSpPr/>
          <p:nvPr/>
        </p:nvSpPr>
        <p:spPr>
          <a:xfrm>
            <a:off x="5562600" y="175606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TVRDI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831567-1CDD-4829-9F70-5FA94D6312E2}"/>
              </a:ext>
            </a:extLst>
          </p:cNvPr>
          <p:cNvSpPr/>
          <p:nvPr/>
        </p:nvSpPr>
        <p:spPr>
          <a:xfrm>
            <a:off x="6519169" y="2877231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DLAKAV (ČUPAV)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A43B62-BCF0-4325-9546-452F571C2E9A}"/>
              </a:ext>
            </a:extLst>
          </p:cNvPr>
          <p:cNvSpPr/>
          <p:nvPr/>
        </p:nvSpPr>
        <p:spPr>
          <a:xfrm>
            <a:off x="6705600" y="240444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HRAPAVI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2224F6-D726-4A7F-9AFC-806318473BC0}"/>
              </a:ext>
            </a:extLst>
          </p:cNvPr>
          <p:cNvSpPr/>
          <p:nvPr/>
        </p:nvSpPr>
        <p:spPr>
          <a:xfrm>
            <a:off x="6705600" y="1746991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MEKAN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240671-32B4-403C-91A7-04FBB4A12FE3}"/>
              </a:ext>
            </a:extLst>
          </p:cNvPr>
          <p:cNvSpPr/>
          <p:nvPr/>
        </p:nvSpPr>
        <p:spPr>
          <a:xfrm>
            <a:off x="5562600" y="240444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GLATKI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A4571-8F65-4923-9C53-8C1CA8252B49}"/>
              </a:ext>
            </a:extLst>
          </p:cNvPr>
          <p:cNvSpPr/>
          <p:nvPr/>
        </p:nvSpPr>
        <p:spPr>
          <a:xfrm>
            <a:off x="6705600" y="3598222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HLADNI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563415-9B73-43A4-8A01-656F59F98630}"/>
              </a:ext>
            </a:extLst>
          </p:cNvPr>
          <p:cNvSpPr/>
          <p:nvPr/>
        </p:nvSpPr>
        <p:spPr>
          <a:xfrm>
            <a:off x="5562600" y="3598222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TOPLI</a:t>
            </a:r>
            <a:endParaRPr lang="en-GB" dirty="0"/>
          </a:p>
        </p:txBody>
      </p:sp>
      <p:pic>
        <p:nvPicPr>
          <p:cNvPr id="14" name="Picture 2" descr="Slikovni rezultat za koža materijal">
            <a:extLst>
              <a:ext uri="{FF2B5EF4-FFF2-40B4-BE49-F238E27FC236}">
                <a16:creationId xmlns:a16="http://schemas.microsoft.com/office/drawing/2014/main" id="{53EA8A7C-D3A3-41FA-A835-0C4DE56BB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5843"/>
            <a:ext cx="435019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31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Kakav je materijal?</a:t>
            </a:r>
            <a:br>
              <a:rPr lang="hr-HR" dirty="0"/>
            </a:br>
            <a:r>
              <a:rPr lang="hr-HR" dirty="0"/>
              <a:t>- vuna -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987BF-BCA9-4DAC-A1C4-318F9AE3ECEF}"/>
              </a:ext>
            </a:extLst>
          </p:cNvPr>
          <p:cNvSpPr/>
          <p:nvPr/>
        </p:nvSpPr>
        <p:spPr>
          <a:xfrm>
            <a:off x="5562600" y="175606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TVRDI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831567-1CDD-4829-9F70-5FA94D6312E2}"/>
              </a:ext>
            </a:extLst>
          </p:cNvPr>
          <p:cNvSpPr/>
          <p:nvPr/>
        </p:nvSpPr>
        <p:spPr>
          <a:xfrm>
            <a:off x="6519169" y="2877231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DLAKAV (ČUPAV)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A43B62-BCF0-4325-9546-452F571C2E9A}"/>
              </a:ext>
            </a:extLst>
          </p:cNvPr>
          <p:cNvSpPr/>
          <p:nvPr/>
        </p:nvSpPr>
        <p:spPr>
          <a:xfrm>
            <a:off x="6705600" y="240444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HRAPAVI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2224F6-D726-4A7F-9AFC-806318473BC0}"/>
              </a:ext>
            </a:extLst>
          </p:cNvPr>
          <p:cNvSpPr/>
          <p:nvPr/>
        </p:nvSpPr>
        <p:spPr>
          <a:xfrm>
            <a:off x="6705600" y="1746991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MEKAN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240671-32B4-403C-91A7-04FBB4A12FE3}"/>
              </a:ext>
            </a:extLst>
          </p:cNvPr>
          <p:cNvSpPr/>
          <p:nvPr/>
        </p:nvSpPr>
        <p:spPr>
          <a:xfrm>
            <a:off x="5562600" y="240444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GLATKI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A4571-8F65-4923-9C53-8C1CA8252B49}"/>
              </a:ext>
            </a:extLst>
          </p:cNvPr>
          <p:cNvSpPr/>
          <p:nvPr/>
        </p:nvSpPr>
        <p:spPr>
          <a:xfrm>
            <a:off x="6705600" y="3598222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HLADNI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563415-9B73-43A4-8A01-656F59F98630}"/>
              </a:ext>
            </a:extLst>
          </p:cNvPr>
          <p:cNvSpPr/>
          <p:nvPr/>
        </p:nvSpPr>
        <p:spPr>
          <a:xfrm>
            <a:off x="5562600" y="3598222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TOPLI</a:t>
            </a:r>
            <a:endParaRPr lang="en-GB" dirty="0"/>
          </a:p>
        </p:txBody>
      </p:sp>
      <p:pic>
        <p:nvPicPr>
          <p:cNvPr id="15" name="Picture 2" descr="Slikovni rezultat za wool">
            <a:extLst>
              <a:ext uri="{FF2B5EF4-FFF2-40B4-BE49-F238E27FC236}">
                <a16:creationId xmlns:a16="http://schemas.microsoft.com/office/drawing/2014/main" id="{3E6B93E7-6C8E-4A87-9B9C-355895D2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756064"/>
            <a:ext cx="4603086" cy="312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01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Kakav je materijal?</a:t>
            </a:r>
            <a:br>
              <a:rPr lang="hr-HR" dirty="0"/>
            </a:br>
            <a:r>
              <a:rPr lang="hr-HR" dirty="0"/>
              <a:t>- filc - </a:t>
            </a:r>
            <a:endParaRPr lang="en-GB" dirty="0"/>
          </a:p>
        </p:txBody>
      </p:sp>
      <p:pic>
        <p:nvPicPr>
          <p:cNvPr id="15" name="Picture 2" descr="Slikovni rezultat za filc i vuna">
            <a:extLst>
              <a:ext uri="{FF2B5EF4-FFF2-40B4-BE49-F238E27FC236}">
                <a16:creationId xmlns:a16="http://schemas.microsoft.com/office/drawing/2014/main" id="{6A006B6F-F3A9-411F-8ABE-0D1300587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1147"/>
            <a:ext cx="5116783" cy="21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likovni rezultat za felt">
            <a:extLst>
              <a:ext uri="{FF2B5EF4-FFF2-40B4-BE49-F238E27FC236}">
                <a16:creationId xmlns:a16="http://schemas.microsoft.com/office/drawing/2014/main" id="{9F4F7851-6555-4461-A547-72EE96C3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1" y="3907309"/>
            <a:ext cx="3250471" cy="24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B6FC6D-D6E8-48F2-B56B-2CE5ED608185}"/>
              </a:ext>
            </a:extLst>
          </p:cNvPr>
          <p:cNvSpPr/>
          <p:nvPr/>
        </p:nvSpPr>
        <p:spPr>
          <a:xfrm>
            <a:off x="5562600" y="175606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TVRDI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D2F637-D77B-4E46-A3A6-E683D8F2E472}"/>
              </a:ext>
            </a:extLst>
          </p:cNvPr>
          <p:cNvSpPr/>
          <p:nvPr/>
        </p:nvSpPr>
        <p:spPr>
          <a:xfrm>
            <a:off x="6519169" y="2877231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DLAKAV (ČUPAV)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048641-828F-4EFB-870C-02A1571958EC}"/>
              </a:ext>
            </a:extLst>
          </p:cNvPr>
          <p:cNvSpPr/>
          <p:nvPr/>
        </p:nvSpPr>
        <p:spPr>
          <a:xfrm>
            <a:off x="6705600" y="240444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HRAPAVI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50A148-A329-44DA-8A9D-B79DDFA330C6}"/>
              </a:ext>
            </a:extLst>
          </p:cNvPr>
          <p:cNvSpPr/>
          <p:nvPr/>
        </p:nvSpPr>
        <p:spPr>
          <a:xfrm>
            <a:off x="6705600" y="1746991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MEKAN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F85EE8-2762-4BBA-BFBC-BD0BD8EB396E}"/>
              </a:ext>
            </a:extLst>
          </p:cNvPr>
          <p:cNvSpPr/>
          <p:nvPr/>
        </p:nvSpPr>
        <p:spPr>
          <a:xfrm>
            <a:off x="5562600" y="240444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GLATKI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5AF3D3-C16E-4BDF-A526-5163BB1C7E71}"/>
              </a:ext>
            </a:extLst>
          </p:cNvPr>
          <p:cNvSpPr/>
          <p:nvPr/>
        </p:nvSpPr>
        <p:spPr>
          <a:xfrm>
            <a:off x="6705600" y="3598222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HLADNI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8B1137-176A-4CA0-8760-7CBE79ACA5B5}"/>
              </a:ext>
            </a:extLst>
          </p:cNvPr>
          <p:cNvSpPr/>
          <p:nvPr/>
        </p:nvSpPr>
        <p:spPr>
          <a:xfrm>
            <a:off x="5562600" y="3598222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TOPLI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32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/>
              <a:t>Vuna i filc</a:t>
            </a:r>
            <a:endParaRPr lang="en-GB" dirty="0"/>
          </a:p>
        </p:txBody>
      </p:sp>
      <p:pic>
        <p:nvPicPr>
          <p:cNvPr id="34818" name="Picture 2" descr="Slikovni rezultat za wool">
            <a:extLst>
              <a:ext uri="{FF2B5EF4-FFF2-40B4-BE49-F238E27FC236}">
                <a16:creationId xmlns:a16="http://schemas.microsoft.com/office/drawing/2014/main" id="{EF27872F-99B8-4793-BF9F-95761861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710510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320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/>
              <a:t>Vuna i filc – mekani, topli, čupavi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5B1D1-39D8-4286-B65F-6DE588177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3" r="7500"/>
          <a:stretch/>
        </p:blipFill>
        <p:spPr>
          <a:xfrm>
            <a:off x="990600" y="1295400"/>
            <a:ext cx="7696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118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Koje emocije možete prepoznati u ovim stihovima?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3CC9FC-7176-4399-8A22-A0B5B01C7724}"/>
              </a:ext>
            </a:extLst>
          </p:cNvPr>
          <p:cNvSpPr/>
          <p:nvPr/>
        </p:nvSpPr>
        <p:spPr>
          <a:xfrm>
            <a:off x="609600" y="1916862"/>
            <a:ext cx="4572000" cy="39543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- Kućico draga, slobodo moja!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Palačo divna, drvenog svoda,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kolijevko meka, lisnatog poda,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uvijek ću vjeran ostati tebi,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nizašto ja te mijenjao ne bi'!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U tebi živim bez brige, straha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i branit ću te do zadnjega daha!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0EF68-1655-4FE9-AFE4-6BB60354E793}"/>
              </a:ext>
            </a:extLst>
          </p:cNvPr>
          <p:cNvSpPr/>
          <p:nvPr/>
        </p:nvSpPr>
        <p:spPr>
          <a:xfrm>
            <a:off x="5562600" y="2209800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OSJEĆAJ MRŽNJE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307A1F-3D50-4B8B-9B9C-88645C6ACFE4}"/>
              </a:ext>
            </a:extLst>
          </p:cNvPr>
          <p:cNvSpPr/>
          <p:nvPr/>
        </p:nvSpPr>
        <p:spPr>
          <a:xfrm>
            <a:off x="5562600" y="3894038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OSJEĆAJ TOPLINE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914528-27CD-47F4-A6E8-1551629A3382}"/>
              </a:ext>
            </a:extLst>
          </p:cNvPr>
          <p:cNvSpPr/>
          <p:nvPr/>
        </p:nvSpPr>
        <p:spPr>
          <a:xfrm>
            <a:off x="5562600" y="2732892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OSJEĆAJ LJUBAVI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F63F50-2BF7-493E-814A-8BEC49D67DDE}"/>
              </a:ext>
            </a:extLst>
          </p:cNvPr>
          <p:cNvSpPr/>
          <p:nvPr/>
        </p:nvSpPr>
        <p:spPr>
          <a:xfrm>
            <a:off x="5564080" y="3291293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HLADNOĆA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56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Od kojeg materijala bi mogla biti ježeva kućica u priči?</a:t>
            </a:r>
            <a:endParaRPr lang="en-GB" dirty="0"/>
          </a:p>
        </p:txBody>
      </p:sp>
      <p:pic>
        <p:nvPicPr>
          <p:cNvPr id="45058" name="Picture 2" descr="Slikovni rezultat za plastic house play">
            <a:extLst>
              <a:ext uri="{FF2B5EF4-FFF2-40B4-BE49-F238E27FC236}">
                <a16:creationId xmlns:a16="http://schemas.microsoft.com/office/drawing/2014/main" id="{F3281718-E069-4B33-81E9-A33B15E3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Slikovni rezultat za METAL  CAGE">
            <a:extLst>
              <a:ext uri="{FF2B5EF4-FFF2-40B4-BE49-F238E27FC236}">
                <a16:creationId xmlns:a16="http://schemas.microsoft.com/office/drawing/2014/main" id="{3F0B3779-1BE0-4E3A-A5D8-7A99E84B4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74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Slikovni rezultat za HOUSE MADE WITH FELT">
            <a:extLst>
              <a:ext uri="{FF2B5EF4-FFF2-40B4-BE49-F238E27FC236}">
                <a16:creationId xmlns:a16="http://schemas.microsoft.com/office/drawing/2014/main" id="{4EF8D914-B781-4262-8FE3-A06F1D1B0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1714500"/>
            <a:ext cx="30384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3446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Animirani film – materijal – filc i vuna</a:t>
            </a:r>
            <a:endParaRPr lang="en-GB" dirty="0"/>
          </a:p>
        </p:txBody>
      </p:sp>
      <p:pic>
        <p:nvPicPr>
          <p:cNvPr id="9" name="Picture 2" descr="Slikovni rezultat za JEŽEVA KUĆA">
            <a:extLst>
              <a:ext uri="{FF2B5EF4-FFF2-40B4-BE49-F238E27FC236}">
                <a16:creationId xmlns:a16="http://schemas.microsoft.com/office/drawing/2014/main" id="{928368B2-8690-438A-BF79-57E426BA6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417638"/>
            <a:ext cx="82677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976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753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Kako se lija osjećala kad je čula da ježić ne želi ostati kod nje?</a:t>
            </a:r>
            <a:endParaRPr lang="en-GB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60A56-4D2F-4A87-9FA5-B6AFD0BE1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95499"/>
            <a:ext cx="4343400" cy="24003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sz="2800" dirty="0"/>
              <a:t>Ostade lija, misli se: – Vraga,</a:t>
            </a:r>
            <a:endParaRPr lang="en-GB" sz="2800" dirty="0"/>
          </a:p>
          <a:p>
            <a:pPr marL="0" indent="0">
              <a:buNone/>
            </a:pPr>
            <a:r>
              <a:rPr lang="hr-HR" sz="2800" dirty="0"/>
              <a:t>što mu je kuća toliko draga?</a:t>
            </a:r>
            <a:endParaRPr lang="en-GB" sz="2800" dirty="0"/>
          </a:p>
          <a:p>
            <a:pPr marL="0" indent="0">
              <a:buNone/>
            </a:pPr>
            <a:r>
              <a:rPr lang="hr-HR" sz="2800" dirty="0"/>
              <a:t>Kad ježić tako žudi za njom,</a:t>
            </a:r>
          </a:p>
          <a:p>
            <a:pPr marL="0" indent="0">
              <a:buNone/>
            </a:pPr>
            <a:r>
              <a:rPr lang="hr-HR" sz="2800" dirty="0"/>
              <a:t>bit' će to, bogme, bogati dom.</a:t>
            </a:r>
            <a:endParaRPr lang="en-GB" sz="2800" dirty="0"/>
          </a:p>
          <a:p>
            <a:pPr marL="0" indent="0">
              <a:buNone/>
            </a:pPr>
            <a:r>
              <a:rPr lang="hr-HR" sz="2800" dirty="0"/>
              <a:t>…</a:t>
            </a:r>
          </a:p>
          <a:p>
            <a:pPr marL="0" indent="0">
              <a:buNone/>
            </a:pPr>
            <a:r>
              <a:rPr lang="hr-HR" sz="2800" dirty="0"/>
              <a:t>Ta kuća, vjerujem obiljem sja.</a:t>
            </a:r>
            <a:endParaRPr lang="en-GB" sz="2800" dirty="0"/>
          </a:p>
          <a:p>
            <a:pPr marL="0" indent="0">
              <a:buNone/>
            </a:pPr>
            <a:r>
              <a:rPr lang="hr-HR" sz="2800" dirty="0"/>
              <a:t>Poći ću, kradom da vidim ja.</a:t>
            </a:r>
            <a:endParaRPr lang="en-GB" sz="2800" dirty="0"/>
          </a:p>
          <a:p>
            <a:endParaRPr lang="en-GB" dirty="0"/>
          </a:p>
        </p:txBody>
      </p:sp>
      <p:pic>
        <p:nvPicPr>
          <p:cNvPr id="57346" name="Picture 2" descr="Slikovni rezultat za smiley suspicious">
            <a:extLst>
              <a:ext uri="{FF2B5EF4-FFF2-40B4-BE49-F238E27FC236}">
                <a16:creationId xmlns:a16="http://schemas.microsoft.com/office/drawing/2014/main" id="{9E13EEEC-9DCB-4FED-B2A1-4AE6FCE7A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t="9934" r="10596" b="7947"/>
          <a:stretch/>
        </p:blipFill>
        <p:spPr bwMode="auto">
          <a:xfrm>
            <a:off x="7159287" y="2834935"/>
            <a:ext cx="1272465" cy="12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Povezana slika">
            <a:extLst>
              <a:ext uri="{FF2B5EF4-FFF2-40B4-BE49-F238E27FC236}">
                <a16:creationId xmlns:a16="http://schemas.microsoft.com/office/drawing/2014/main" id="{F88ED743-26FD-42C4-8050-CFD2D753D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24" y="4494504"/>
            <a:ext cx="1054592" cy="10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A754EE-9922-4654-B03B-5F03D4717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8889" r="24167"/>
          <a:stretch/>
        </p:blipFill>
        <p:spPr>
          <a:xfrm>
            <a:off x="4572000" y="2018899"/>
            <a:ext cx="2192045" cy="25534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A5BCE9-DD9F-40F5-8F41-D850ADB1AF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22" y="1510590"/>
            <a:ext cx="1130793" cy="1130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83C344-D93F-4528-92C3-366704161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" y="2676525"/>
            <a:ext cx="9144000" cy="41814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1F2BB1-6824-46B7-B192-AFC9DC49DC1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IGRAJMO SE!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850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Koga je lija prvoga srela? </a:t>
            </a:r>
            <a:endParaRPr lang="en-GB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8F277-20FF-449E-BD3A-5ADFD02C0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9167"/>
          <a:stretch/>
        </p:blipFill>
        <p:spPr>
          <a:xfrm>
            <a:off x="838200" y="1371600"/>
            <a:ext cx="74676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2BAC26-E6F9-4685-B118-8282FC6BE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1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3B2156-EDDF-4994-9060-C1B574019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7348" name="Picture 4" descr="Povezana slika">
            <a:extLst>
              <a:ext uri="{FF2B5EF4-FFF2-40B4-BE49-F238E27FC236}">
                <a16:creationId xmlns:a16="http://schemas.microsoft.com/office/drawing/2014/main" id="{F88ED743-26FD-42C4-8050-CFD2D753D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791" y="3581400"/>
            <a:ext cx="1054592" cy="10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1013E-695F-4722-97C1-E0B6F25C7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1060841" y="1612305"/>
            <a:ext cx="3832644" cy="411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0DB263-5FAC-4823-A5CB-C72F14497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90" y="2024931"/>
            <a:ext cx="1130793" cy="11307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9826A90-FA18-420D-96FE-7F86A26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21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Kako se vuk osjećao kad je čuo kamo Lija ide?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3612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e66a51e6959e5576f1027ba52bd553a4b1b4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</TotalTime>
  <Words>621</Words>
  <Application>Microsoft Office PowerPoint</Application>
  <PresentationFormat>On-screen Show (4:3)</PresentationFormat>
  <Paragraphs>167</Paragraphs>
  <Slides>70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Calibri</vt:lpstr>
      <vt:lpstr>Times New Roman</vt:lpstr>
      <vt:lpstr>Office Theme</vt:lpstr>
      <vt:lpstr>JEŽEVA KUĆA</vt:lpstr>
      <vt:lpstr>FILMSKI KRITIČARI</vt:lpstr>
      <vt:lpstr>Redoslijed priče  </vt:lpstr>
      <vt:lpstr>Kako se ježić osjećao kad je primio lijino pismo?</vt:lpstr>
      <vt:lpstr>Kako se lija osjećala kad joj je došao ježić?</vt:lpstr>
      <vt:lpstr>Kako se ježić osjećao kod lije?</vt:lpstr>
      <vt:lpstr>Kako se lija osjećala kad je čula da ježić ne želi ostati kod nje?</vt:lpstr>
      <vt:lpstr>Koga je lija prvoga srela? </vt:lpstr>
      <vt:lpstr>Kako se vuk osjećao kad je čuo kamo Lija ide?</vt:lpstr>
      <vt:lpstr>Što vuk misli o svojoj kući?</vt:lpstr>
      <vt:lpstr>Koga su zatim lija i vuk sreli?</vt:lpstr>
      <vt:lpstr>Kako se medo osjećao kad je čuo kamo lija ide?</vt:lpstr>
      <vt:lpstr>Što medo misli o svojoj kući?</vt:lpstr>
      <vt:lpstr>Koga su zatim lija, vuk i medo sreli?</vt:lpstr>
      <vt:lpstr>Kako se divlja svinja osjećala kad je čula kamo lija ide?</vt:lpstr>
      <vt:lpstr>Što ona misli o svojoj kući?</vt:lpstr>
      <vt:lpstr>Kako se ježić osjećao u svojoj kući?</vt:lpstr>
      <vt:lpstr>Kako se ježić osjećao kad je čuo viku pred svojim pragom?</vt:lpstr>
      <vt:lpstr>Što je na kraju lija zaključila?</vt:lpstr>
      <vt:lpstr>Karakterizacija likova</vt:lpstr>
      <vt:lpstr>Kakvi su ovi likovi?</vt:lpstr>
      <vt:lpstr>Kakav je lija lik?</vt:lpstr>
      <vt:lpstr>Kakav je lik ježić?</vt:lpstr>
      <vt:lpstr>Glavni i sporedni likovi</vt:lpstr>
      <vt:lpstr>Spoji likove i mjesto radnje</vt:lpstr>
      <vt:lpstr>Tko živi u ovome domu?</vt:lpstr>
      <vt:lpstr>Tko živi u ovome domu?</vt:lpstr>
      <vt:lpstr>Tko živi u ovome domu?</vt:lpstr>
      <vt:lpstr>Gdje žive…?</vt:lpstr>
      <vt:lpstr>PowerPoint Presentation</vt:lpstr>
      <vt:lpstr>Glazba u filmu</vt:lpstr>
      <vt:lpstr>U kojem se dijelu priče javlja ova glazba?</vt:lpstr>
      <vt:lpstr>PowerPoint Presentation</vt:lpstr>
      <vt:lpstr>PowerPoint Presentation</vt:lpstr>
      <vt:lpstr>PowerPoint Presentation</vt:lpstr>
      <vt:lpstr>PowerPoint Presentation</vt:lpstr>
      <vt:lpstr>Gluma u filmu</vt:lpstr>
      <vt:lpstr>PowerPoint Presentation</vt:lpstr>
      <vt:lpstr>Koji lik govori?</vt:lpstr>
      <vt:lpstr>Koji lik govori?</vt:lpstr>
      <vt:lpstr>Koji lik govori?</vt:lpstr>
      <vt:lpstr>Koji lik govori?</vt:lpstr>
      <vt:lpstr>Koji lik govori?</vt:lpstr>
      <vt:lpstr>PowerPoint Presentation</vt:lpstr>
      <vt:lpstr>Izgovori istu rečenicu na drugačiji način… </vt:lpstr>
      <vt:lpstr>PowerPoint Presentation</vt:lpstr>
      <vt:lpstr>PowerPoint Presentation</vt:lpstr>
      <vt:lpstr>Od stvarnosti do filma… ANIMACIJA</vt:lpstr>
      <vt:lpstr>ANIMACIJA – oživljavanje ANIMIRANI FILM</vt:lpstr>
      <vt:lpstr>LUTKARSKI FILMOVI Filmovi u kojima su animirani likovi lutke ili modeli. </vt:lpstr>
      <vt:lpstr>PowerPoint Presentation</vt:lpstr>
      <vt:lpstr>PowerPoint Presentation</vt:lpstr>
      <vt:lpstr>PowerPoint Presentation</vt:lpstr>
      <vt:lpstr>PowerPoint Presentation</vt:lpstr>
      <vt:lpstr>„Crtić” – samo jedan oblik animiranog filma. Animirani film može biti: CRTANI, KOLAŽNI,  LUTKARSKI, RAČUNALNI.</vt:lpstr>
      <vt:lpstr>PowerPoint Presentation</vt:lpstr>
      <vt:lpstr>Poredaj životinje po veličini!</vt:lpstr>
      <vt:lpstr>Čime je pokriveno tijelo ovih životinja?</vt:lpstr>
      <vt:lpstr>Kakvo je krzno?</vt:lpstr>
      <vt:lpstr>Kakav je materijal? - metal - </vt:lpstr>
      <vt:lpstr>Kakav je materijal? - drvo - </vt:lpstr>
      <vt:lpstr>Kakav je materijal? - koža - </vt:lpstr>
      <vt:lpstr>Kakav je materijal? - vuna - </vt:lpstr>
      <vt:lpstr>Kakav je materijal? - filc - </vt:lpstr>
      <vt:lpstr>Vuna i filc</vt:lpstr>
      <vt:lpstr>Vuna i filc – mekani, topli, čupavi</vt:lpstr>
      <vt:lpstr>Koje emocije možete prepoznati u ovim stihovima?</vt:lpstr>
      <vt:lpstr>Od kojeg materijala bi mogla biti ježeva kućica u priči?</vt:lpstr>
      <vt:lpstr>Animirani film – materijal – filc i vuna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Shaita</dc:creator>
  <cp:lastModifiedBy>MG</cp:lastModifiedBy>
  <cp:revision>338</cp:revision>
  <dcterms:created xsi:type="dcterms:W3CDTF">2006-08-16T00:00:00Z</dcterms:created>
  <dcterms:modified xsi:type="dcterms:W3CDTF">2017-09-30T21:58:50Z</dcterms:modified>
</cp:coreProperties>
</file>