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2" r:id="rId2"/>
    <p:sldId id="360" r:id="rId3"/>
    <p:sldId id="645" r:id="rId4"/>
    <p:sldId id="638" r:id="rId5"/>
    <p:sldId id="640" r:id="rId6"/>
    <p:sldId id="639" r:id="rId7"/>
    <p:sldId id="641" r:id="rId8"/>
    <p:sldId id="642" r:id="rId9"/>
    <p:sldId id="643" r:id="rId10"/>
    <p:sldId id="648" r:id="rId11"/>
    <p:sldId id="646" r:id="rId12"/>
    <p:sldId id="647" r:id="rId13"/>
    <p:sldId id="649" r:id="rId14"/>
    <p:sldId id="650" r:id="rId15"/>
    <p:sldId id="651" r:id="rId16"/>
    <p:sldId id="652" r:id="rId17"/>
    <p:sldId id="653" r:id="rId18"/>
    <p:sldId id="654" r:id="rId19"/>
    <p:sldId id="655" r:id="rId20"/>
    <p:sldId id="662" r:id="rId21"/>
    <p:sldId id="664" r:id="rId22"/>
    <p:sldId id="665" r:id="rId23"/>
    <p:sldId id="666" r:id="rId24"/>
    <p:sldId id="626" r:id="rId25"/>
    <p:sldId id="628" r:id="rId26"/>
    <p:sldId id="629" r:id="rId27"/>
    <p:sldId id="630" r:id="rId28"/>
    <p:sldId id="631" r:id="rId29"/>
    <p:sldId id="632" r:id="rId30"/>
    <p:sldId id="689" r:id="rId31"/>
    <p:sldId id="670" r:id="rId32"/>
    <p:sldId id="671" r:id="rId33"/>
    <p:sldId id="672" r:id="rId34"/>
    <p:sldId id="673" r:id="rId35"/>
    <p:sldId id="674" r:id="rId36"/>
    <p:sldId id="691" r:id="rId37"/>
    <p:sldId id="676" r:id="rId38"/>
    <p:sldId id="677" r:id="rId39"/>
    <p:sldId id="678" r:id="rId40"/>
    <p:sldId id="679" r:id="rId41"/>
    <p:sldId id="680" r:id="rId42"/>
    <p:sldId id="701" r:id="rId43"/>
    <p:sldId id="579" r:id="rId44"/>
    <p:sldId id="692" r:id="rId45"/>
    <p:sldId id="697" r:id="rId46"/>
    <p:sldId id="698" r:id="rId47"/>
    <p:sldId id="602" r:id="rId48"/>
    <p:sldId id="699" r:id="rId49"/>
    <p:sldId id="700" r:id="rId50"/>
    <p:sldId id="611" r:id="rId51"/>
    <p:sldId id="615" r:id="rId52"/>
    <p:sldId id="616" r:id="rId53"/>
    <p:sldId id="610" r:id="rId54"/>
    <p:sldId id="588" r:id="rId55"/>
    <p:sldId id="589" r:id="rId56"/>
    <p:sldId id="590" r:id="rId57"/>
    <p:sldId id="702" r:id="rId58"/>
    <p:sldId id="598" r:id="rId59"/>
    <p:sldId id="599" r:id="rId60"/>
    <p:sldId id="600" r:id="rId61"/>
    <p:sldId id="601" r:id="rId62"/>
    <p:sldId id="696" r:id="rId63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3" autoAdjust="0"/>
    <p:restoredTop sz="94660"/>
  </p:normalViewPr>
  <p:slideViewPr>
    <p:cSldViewPr>
      <p:cViewPr varScale="1">
        <p:scale>
          <a:sx n="108" d="100"/>
          <a:sy n="108" d="100"/>
        </p:scale>
        <p:origin x="95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7.jpeg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pn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0.wdp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7.pn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7.jpeg"/><Relationship Id="rId7" Type="http://schemas.openxmlformats.org/officeDocument/2006/relationships/image" Target="../media/image8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likovni rezultat za JEŽEVA KUĆA">
            <a:extLst>
              <a:ext uri="{FF2B5EF4-FFF2-40B4-BE49-F238E27FC236}">
                <a16:creationId xmlns:a16="http://schemas.microsoft.com/office/drawing/2014/main" id="{82695D32-A955-43DC-9894-9888FF7E5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05800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51616-06EF-4E21-BD2B-BA1DA249D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FEA64F-CAED-49AE-99F8-0B122C32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rmAutofit/>
          </a:bodyPr>
          <a:lstStyle/>
          <a:p>
            <a:r>
              <a:rPr lang="hr-HR" sz="4800" dirty="0">
                <a:solidFill>
                  <a:schemeClr val="bg1"/>
                </a:solidFill>
              </a:rPr>
              <a:t>JEŽEVA KUĆA</a:t>
            </a:r>
            <a:endParaRPr lang="en-GB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22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A1013E-695F-4722-97C1-E0B6F25C73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1002806" y="1681754"/>
            <a:ext cx="3492993" cy="3750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875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ŠTO VUK MISLI O SVOJOJ KUĆI?</a:t>
            </a:r>
            <a:endParaRPr lang="en-GB" sz="2400" dirty="0"/>
          </a:p>
        </p:txBody>
      </p:sp>
      <p:pic>
        <p:nvPicPr>
          <p:cNvPr id="8" name="Picture 2" descr="Slikovni rezultat za smiley doesnt care">
            <a:extLst>
              <a:ext uri="{FF2B5EF4-FFF2-40B4-BE49-F238E27FC236}">
                <a16:creationId xmlns:a16="http://schemas.microsoft.com/office/drawing/2014/main" id="{2D9920EC-86B0-430E-BF32-AA4C1FEB0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73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likovni rezultat za smiley happy">
            <a:extLst>
              <a:ext uri="{FF2B5EF4-FFF2-40B4-BE49-F238E27FC236}">
                <a16:creationId xmlns:a16="http://schemas.microsoft.com/office/drawing/2014/main" id="{7801ED21-5AC0-476A-BFC9-EF102C8B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6" y="3336977"/>
            <a:ext cx="138585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3CD10-5C6A-41C1-BC58-A182182A2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42" y="-2461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KOGA SU ZATIM LIJA I VUK SRELI?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BE7E4-5D66-4ED3-9B6B-A85BE952E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609600" y="1417912"/>
            <a:ext cx="7924800" cy="5349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9D051-8D92-449C-ABA4-7A0506549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000" dirty="0"/>
              <a:t>KAKO SE MEDO OSJEĆAO KAD JE ČUO KAMO LIJA IDE?</a:t>
            </a: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4CAE1-9AA4-4E7A-8EEB-600474E005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839658" y="2002449"/>
            <a:ext cx="4242275" cy="3483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Povezana slika">
            <a:extLst>
              <a:ext uri="{FF2B5EF4-FFF2-40B4-BE49-F238E27FC236}">
                <a16:creationId xmlns:a16="http://schemas.microsoft.com/office/drawing/2014/main" id="{2F86C15C-A890-4C76-8390-BA349757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1" y="3581400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27A24-C58D-4E97-BCFF-5893616DB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90" y="2024931"/>
            <a:ext cx="1130793" cy="113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441F29-17A2-459D-9CAF-A3680902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2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43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ŠTO MEDO MISLI O SVOJOJ KUĆI?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7D35A-DA84-4D4B-A3AD-86535F6DA5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1143000" y="1638845"/>
            <a:ext cx="4292168" cy="3524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Slikovni rezultat za smiley doesnt care">
            <a:extLst>
              <a:ext uri="{FF2B5EF4-FFF2-40B4-BE49-F238E27FC236}">
                <a16:creationId xmlns:a16="http://schemas.microsoft.com/office/drawing/2014/main" id="{5F6FEF22-06F4-4D36-B975-AFC0E78A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73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likovni rezultat za smiley happy">
            <a:extLst>
              <a:ext uri="{FF2B5EF4-FFF2-40B4-BE49-F238E27FC236}">
                <a16:creationId xmlns:a16="http://schemas.microsoft.com/office/drawing/2014/main" id="{087DB56B-331C-465B-B72F-D41EDD802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6" y="3336977"/>
            <a:ext cx="138585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A0224C-C939-4B35-A0D7-6C41DF1B6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KOGA SU ZATIM LIJA, VUK I MEDO SRELI?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DA1F9D-5BCE-4B54-BA3A-60B038843D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8333"/>
          <a:stretch/>
        </p:blipFill>
        <p:spPr>
          <a:xfrm>
            <a:off x="800100" y="1524000"/>
            <a:ext cx="75438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9CDCCA-24A4-4B38-A41B-4CE2D34C2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28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000" dirty="0"/>
              <a:t>KAKO SE DIVLJA SVINJA OSJEĆALA KAD JE ČULA KAMO LIJA IDE?</a:t>
            </a:r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08C56B-081E-4913-B1A1-CDD420AE8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1219200" y="2155507"/>
            <a:ext cx="3186785" cy="33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Povezana slika">
            <a:extLst>
              <a:ext uri="{FF2B5EF4-FFF2-40B4-BE49-F238E27FC236}">
                <a16:creationId xmlns:a16="http://schemas.microsoft.com/office/drawing/2014/main" id="{EB67F4E0-472E-4B32-A761-C516D304F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1" y="3581400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C9F505-FDA5-49BA-BD6A-6BA5ADE5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90" y="2024931"/>
            <a:ext cx="1130793" cy="113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0361A1-A143-4371-A791-1DB0450C6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4838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ŠTO ONA MISLI O SVOJOJ KUĆI?</a:t>
            </a:r>
            <a:endParaRPr lang="en-GB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6397B-656E-433C-9968-9CA65B36B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1371600" y="1691371"/>
            <a:ext cx="3581400" cy="3709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Slikovni rezultat za smiley doesnt care">
            <a:extLst>
              <a:ext uri="{FF2B5EF4-FFF2-40B4-BE49-F238E27FC236}">
                <a16:creationId xmlns:a16="http://schemas.microsoft.com/office/drawing/2014/main" id="{DD17AA93-E1A6-4D6B-990C-F5DC4CEF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5734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likovni rezultat za smiley happy">
            <a:extLst>
              <a:ext uri="{FF2B5EF4-FFF2-40B4-BE49-F238E27FC236}">
                <a16:creationId xmlns:a16="http://schemas.microsoft.com/office/drawing/2014/main" id="{C8BCA20A-0BC3-43E2-9362-164585F1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16" y="3336977"/>
            <a:ext cx="1385853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97691-B637-4073-85CF-1D7365DAC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825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KAKO SE JEŽIĆ OSJEĆAO U SVOJOJ KUĆI?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0E78D-A4D8-48A0-9FA1-9458D766C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2127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6FDA2A-1AF1-4ED2-95A0-8D74E748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000" dirty="0"/>
              <a:t>KAKO SE JEŽIĆ OSJEĆAO KAD JE ČUO VIKU PRED SVOJIM PRAGOM?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28E63-26B9-4C94-8B4D-50225FA3D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76400"/>
            <a:ext cx="8915400" cy="5014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9C5B3C-17D4-4C51-BCB5-B12006301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5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ŠTO JE NA KRAJU LIJA ZAKLJUČILA?</a:t>
            </a: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D20F7-0379-443F-8823-FC08673449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762000" y="1447800"/>
            <a:ext cx="7620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DF2C7-F297-4087-9C22-E367F592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2002AC-00E5-4D4B-9B98-A0E1AED7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39624"/>
            <a:ext cx="8229600" cy="1143000"/>
          </a:xfrm>
        </p:spPr>
        <p:txBody>
          <a:bodyPr/>
          <a:lstStyle/>
          <a:p>
            <a:r>
              <a:rPr lang="hr-HR" dirty="0"/>
              <a:t>FILMSKI KRITIČARI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2741298" cy="38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2"/>
          <a:stretch/>
        </p:blipFill>
        <p:spPr>
          <a:xfrm>
            <a:off x="4814596" y="1882624"/>
            <a:ext cx="2741298" cy="2667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05B653-7216-4D07-BFB0-3F64978E317A}"/>
              </a:ext>
            </a:extLst>
          </p:cNvPr>
          <p:cNvSpPr txBox="1">
            <a:spLocks/>
          </p:cNvSpPr>
          <p:nvPr/>
        </p:nvSpPr>
        <p:spPr>
          <a:xfrm>
            <a:off x="53340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KOJU OCJENU DAJETE FILMU</a:t>
            </a:r>
            <a:br>
              <a:rPr lang="hr-HR" dirty="0"/>
            </a:br>
            <a:r>
              <a:rPr lang="hr-HR" i="1" dirty="0"/>
              <a:t>JEŽEVA KUĆA?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19235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9" y="2667000"/>
            <a:ext cx="9170679" cy="4191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1E1A7B5-201F-41DD-B992-B498B5FB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69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E9B176-A034-47D8-BA97-5B08E1B1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365" y="914400"/>
            <a:ext cx="4572000" cy="1325562"/>
          </a:xfrm>
        </p:spPr>
        <p:txBody>
          <a:bodyPr>
            <a:normAutofit/>
          </a:bodyPr>
          <a:lstStyle/>
          <a:p>
            <a:r>
              <a:rPr lang="hr-HR" sz="2800" dirty="0"/>
              <a:t>KAKVI SU OVI LIKOVI?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147C6-3199-450B-9DF0-C8F80C3EB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1124393" y="4413431"/>
            <a:ext cx="1267972" cy="1313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DF0DD-1666-46DE-9AC9-87696514E0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1124393" y="1094048"/>
            <a:ext cx="1286534" cy="1381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F759F-2262-44C0-B9A6-DBA7962440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989615" y="2797775"/>
            <a:ext cx="1537528" cy="1262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DDD70-476B-41A5-860C-9FF7F37DD3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2195"/>
            <a:ext cx="12954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31B1C-A9C0-4912-AE22-92C38DE8E9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74" y="3792719"/>
            <a:ext cx="1241425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B9EED3-26CA-4B29-B7AA-E4383901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685800"/>
            <a:ext cx="4572000" cy="1325562"/>
          </a:xfrm>
        </p:spPr>
        <p:txBody>
          <a:bodyPr>
            <a:normAutofit/>
          </a:bodyPr>
          <a:lstStyle/>
          <a:p>
            <a:r>
              <a:rPr lang="hr-HR" sz="2800" dirty="0"/>
              <a:t>KAKVA JE LIJA?</a:t>
            </a:r>
            <a:endParaRPr lang="en-GB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BB5809-A096-44AA-847C-35FA563469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990600" y="1999895"/>
            <a:ext cx="2971800" cy="3231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33F2E-0266-466A-9E63-E987D6670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2195"/>
            <a:ext cx="12954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05807-EC26-4592-9184-AC1302EEA7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5" y="3276600"/>
            <a:ext cx="1241425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5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B6CB6-6E4D-4319-B238-DBE16A4C9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8D4DF-B3C5-44EC-92CA-B3DA9152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3400"/>
            <a:ext cx="4572000" cy="1325562"/>
          </a:xfrm>
        </p:spPr>
        <p:txBody>
          <a:bodyPr>
            <a:normAutofit/>
          </a:bodyPr>
          <a:lstStyle/>
          <a:p>
            <a:pPr algn="l"/>
            <a:r>
              <a:rPr lang="hr-HR" sz="2800" dirty="0"/>
              <a:t>KAKAV JE JEŽIĆ?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F9156-A2AD-4354-B32C-0800B7FC3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1066800" y="1999895"/>
            <a:ext cx="3556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2473FC-06B9-4B18-B186-BE72E3C97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52195"/>
            <a:ext cx="12954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E1AFC-102F-4D02-BA35-08769F652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5" y="3276600"/>
            <a:ext cx="1241425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908"/>
            <a:ext cx="9144000" cy="4176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F775CCE-7E1A-4205-B150-3A09B6B4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27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A9EFF4-6749-43AE-A94C-D024ED09A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ŽIVI U OVOME DOMU?</a:t>
            </a:r>
            <a:endParaRPr lang="en-GB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03A0A-36ED-488C-95B8-50815383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3653"/>
            <a:ext cx="8839200" cy="4972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AD60E-83B5-4435-A91B-96BCC1707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494517" y="4811152"/>
            <a:ext cx="1857022" cy="17907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07C981-0C47-4EBB-B848-A286AAE0B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6827212" y="4756014"/>
            <a:ext cx="1704622" cy="184583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24282F-E4AE-4B46-A4D0-C870C0138D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2332695" y="4926080"/>
            <a:ext cx="1686149" cy="174628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501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C1DBF81-5F34-4F28-AFF3-362AA793A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5AD60E-83B5-4435-A91B-96BCC17074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175874" y="1581150"/>
            <a:ext cx="1857022" cy="17907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5CEE8-124D-4598-A85C-53D50B250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5000"/>
          <a:stretch/>
        </p:blipFill>
        <p:spPr>
          <a:xfrm>
            <a:off x="816395" y="1455987"/>
            <a:ext cx="3000284" cy="440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16251-698D-467C-8255-CD1842B41C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6324600" y="1493247"/>
            <a:ext cx="2282952" cy="245102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DF3CF-BF9E-4755-AA7A-B723C4ACBE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4139455" y="3791527"/>
            <a:ext cx="2308898" cy="189581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04F348-EA60-4B9B-9798-5F0D3407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ŽIVI U OVOME DOMU?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9525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79D98E-0232-4558-8303-2D727F4FF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8333"/>
          <a:stretch/>
        </p:blipFill>
        <p:spPr>
          <a:xfrm>
            <a:off x="1219200" y="1371600"/>
            <a:ext cx="6889690" cy="46044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ŽIVI U OVOME DOMU?</a:t>
            </a:r>
            <a:endParaRPr lang="en-GB" sz="28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5FD77-771C-4DF4-AE9C-A1026C8201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494517" y="4811152"/>
            <a:ext cx="1857022" cy="17907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BC3FD9-8F1D-405D-B42A-6A5FB25FF1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6827212" y="4756014"/>
            <a:ext cx="1704622" cy="184583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E04C09-4C5A-42DD-BE12-CA4653A746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2332695" y="4926080"/>
            <a:ext cx="1686149" cy="174628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165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DDE2DA-C5B3-468B-A3A8-F5FEFF30B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98" y="838200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GDJE ŽIVE…?</a:t>
            </a:r>
            <a:endParaRPr lang="en-GB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50F24-CB64-4FFF-B020-E2CB243F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604240" y="2351297"/>
            <a:ext cx="2282952" cy="245102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D2D83-3049-4D17-A3C7-07487CD4F5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3200400" y="2628899"/>
            <a:ext cx="2308898" cy="189581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BB597-1B8B-4AC9-B920-5DCC22B29E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5715000" y="2195748"/>
            <a:ext cx="2667000" cy="276211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2836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930FAB-5556-414B-A220-85171BA76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8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486"/>
            <a:ext cx="9134605" cy="417451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692B61-CD0E-4980-BD2E-E1C3C45B7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3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7F6D9-2DE3-4F94-AED0-9862EF3BB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979"/>
            <a:ext cx="9144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1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8F86ED-5CF5-418E-98E2-D22BC0E7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98" y="838200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POGODI GDJE SE POJAVILA OVA GLAZBA!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623919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5A179-A1CC-49FD-8867-B98BC0D0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4814" r="20000" b="12963"/>
          <a:stretch/>
        </p:blipFill>
        <p:spPr>
          <a:xfrm>
            <a:off x="762000" y="2260002"/>
            <a:ext cx="4114800" cy="2033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229EF0-18FF-4E19-BC8C-38AF41BA5A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0001"/>
          <a:stretch/>
        </p:blipFill>
        <p:spPr>
          <a:xfrm>
            <a:off x="5029200" y="3440837"/>
            <a:ext cx="3429000" cy="2411016"/>
          </a:xfrm>
          <a:prstGeom prst="rect">
            <a:avLst/>
          </a:prstGeom>
        </p:spPr>
      </p:pic>
      <p:pic>
        <p:nvPicPr>
          <p:cNvPr id="3" name="1 JEZ I LIJA JEDU">
            <a:hlinkClick r:id="" action="ppaction://media"/>
            <a:extLst>
              <a:ext uri="{FF2B5EF4-FFF2-40B4-BE49-F238E27FC236}">
                <a16:creationId xmlns:a16="http://schemas.microsoft.com/office/drawing/2014/main" id="{512985A9-C314-4316-8EA2-59330739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2732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73637-EE7D-4541-84DB-02B89688F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>
            <a:off x="533400" y="1752600"/>
            <a:ext cx="4867769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BF2F0-B54E-44D6-8044-8F3CC7A75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7407" r="10834"/>
          <a:stretch/>
        </p:blipFill>
        <p:spPr>
          <a:xfrm>
            <a:off x="4419600" y="3505200"/>
            <a:ext cx="4114800" cy="2389584"/>
          </a:xfrm>
          <a:prstGeom prst="rect">
            <a:avLst/>
          </a:prstGeom>
        </p:spPr>
      </p:pic>
      <p:pic>
        <p:nvPicPr>
          <p:cNvPr id="2" name="2 JEZ SE SPREMA">
            <a:hlinkClick r:id="" action="ppaction://media"/>
            <a:extLst>
              <a:ext uri="{FF2B5EF4-FFF2-40B4-BE49-F238E27FC236}">
                <a16:creationId xmlns:a16="http://schemas.microsoft.com/office/drawing/2014/main" id="{A3822AE0-F5F3-409F-9C03-0BBA3F848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114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F08109-2363-4CD6-83F8-6C549E700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7" r="8333"/>
          <a:stretch/>
        </p:blipFill>
        <p:spPr>
          <a:xfrm>
            <a:off x="990600" y="1785891"/>
            <a:ext cx="7162800" cy="4883727"/>
          </a:xfrm>
          <a:prstGeom prst="rect">
            <a:avLst/>
          </a:prstGeom>
        </p:spPr>
      </p:pic>
      <p:pic>
        <p:nvPicPr>
          <p:cNvPr id="3" name="3 LISICA TRCI">
            <a:hlinkClick r:id="" action="ppaction://media"/>
            <a:extLst>
              <a:ext uri="{FF2B5EF4-FFF2-40B4-BE49-F238E27FC236}">
                <a16:creationId xmlns:a16="http://schemas.microsoft.com/office/drawing/2014/main" id="{875AFCB0-C872-4BDD-8373-23CB6657A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8382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6ABEB5-8657-41DD-883C-66DC6A176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3722"/>
            <a:ext cx="8542538" cy="4805178"/>
          </a:xfrm>
          <a:prstGeom prst="rect">
            <a:avLst/>
          </a:prstGeom>
        </p:spPr>
      </p:pic>
      <p:pic>
        <p:nvPicPr>
          <p:cNvPr id="2" name="4 WESTERN JEZ IZLAZI">
            <a:hlinkClick r:id="" action="ppaction://media"/>
            <a:extLst>
              <a:ext uri="{FF2B5EF4-FFF2-40B4-BE49-F238E27FC236}">
                <a16:creationId xmlns:a16="http://schemas.microsoft.com/office/drawing/2014/main" id="{60FBC09C-40C2-461D-B0EC-9E450E9E4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825022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0A6C8-50F0-4467-B362-BE299A274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E6AE067-B179-4B0A-A238-58D1E898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6629400" cy="1066800"/>
          </a:xfrm>
        </p:spPr>
        <p:txBody>
          <a:bodyPr>
            <a:normAutofit/>
          </a:bodyPr>
          <a:lstStyle/>
          <a:p>
            <a:pPr algn="l"/>
            <a:r>
              <a:rPr lang="hr-HR" dirty="0"/>
              <a:t>Gluma u filmu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EC2F7-FA9F-4D10-A272-7FE5991CB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5" y="2669088"/>
            <a:ext cx="9166110" cy="41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79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JE OVO?</a:t>
            </a:r>
            <a:endParaRPr lang="en-GB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AE8E6C-E443-4781-9C84-50C7135FF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4724400" y="1446697"/>
            <a:ext cx="3654552" cy="3923597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VUK">
            <a:hlinkClick r:id="" action="ppaction://media"/>
            <a:extLst>
              <a:ext uri="{FF2B5EF4-FFF2-40B4-BE49-F238E27FC236}">
                <a16:creationId xmlns:a16="http://schemas.microsoft.com/office/drawing/2014/main" id="{CD762259-85FC-4ED5-86DC-6F42A13B3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148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JE OVO?</a:t>
            </a:r>
            <a:endParaRPr lang="en-GB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6FAAAA-B785-4D8F-871D-638C64021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7939" r="19257"/>
          <a:stretch/>
        </p:blipFill>
        <p:spPr>
          <a:xfrm>
            <a:off x="4572000" y="1713397"/>
            <a:ext cx="3756698" cy="308459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MEDO">
            <a:hlinkClick r:id="" action="ppaction://media"/>
            <a:extLst>
              <a:ext uri="{FF2B5EF4-FFF2-40B4-BE49-F238E27FC236}">
                <a16:creationId xmlns:a16="http://schemas.microsoft.com/office/drawing/2014/main" id="{ABDFF98D-B258-4A58-80D8-003CADBA7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71600" y="1141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JE OVO?</a:t>
            </a:r>
            <a:endParaRPr lang="en-GB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BC3FD9-8F1D-405D-B42A-6A5FB25FF1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2963" r="22287"/>
          <a:stretch/>
        </p:blipFill>
        <p:spPr>
          <a:xfrm>
            <a:off x="5181600" y="1600200"/>
            <a:ext cx="3076222" cy="3331065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LISICA">
            <a:hlinkClick r:id="" action="ppaction://media"/>
            <a:extLst>
              <a:ext uri="{FF2B5EF4-FFF2-40B4-BE49-F238E27FC236}">
                <a16:creationId xmlns:a16="http://schemas.microsoft.com/office/drawing/2014/main" id="{F165FA01-DD2D-47D0-86AE-E74165E52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642151"/>
            <a:ext cx="8229600" cy="1143000"/>
          </a:xfrm>
        </p:spPr>
        <p:txBody>
          <a:bodyPr>
            <a:normAutofit/>
          </a:bodyPr>
          <a:lstStyle/>
          <a:p>
            <a:r>
              <a:rPr lang="hr-HR" sz="2400" dirty="0"/>
              <a:t>KAKO SE JEŽIĆ OSJEĆAO KAD JE PRIMIO LIJINO PISMO?</a:t>
            </a:r>
            <a:endParaRPr lang="en-GB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E0F7C-9C51-4032-8E28-5F3AF777C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/>
        </p:blipFill>
        <p:spPr>
          <a:xfrm>
            <a:off x="355847" y="1600200"/>
            <a:ext cx="6548014" cy="44196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C3BF8-F8C4-4B97-B955-A44D537B4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0"/>
            <a:ext cx="12192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B7A64-E5FB-4F30-B55A-87BE21174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189950"/>
            <a:ext cx="1168400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86E7C-B63A-496B-B3D3-9DE9FE5A1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JE OVO?</a:t>
            </a:r>
            <a:endParaRPr lang="en-GB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04C09-4C5A-42DD-BE12-CA4653A746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9476" r="25000"/>
          <a:stretch/>
        </p:blipFill>
        <p:spPr>
          <a:xfrm>
            <a:off x="5105400" y="1447800"/>
            <a:ext cx="3133949" cy="324571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DIVLJA SVINJA">
            <a:hlinkClick r:id="" action="ppaction://media"/>
            <a:extLst>
              <a:ext uri="{FF2B5EF4-FFF2-40B4-BE49-F238E27FC236}">
                <a16:creationId xmlns:a16="http://schemas.microsoft.com/office/drawing/2014/main" id="{AED94888-B9C8-4E12-8166-5C5DF6D62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10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8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0C4A05-8998-4F2D-8E72-A694E580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0397"/>
            <a:ext cx="8229600" cy="1143000"/>
          </a:xfrm>
        </p:spPr>
        <p:txBody>
          <a:bodyPr>
            <a:normAutofit/>
          </a:bodyPr>
          <a:lstStyle/>
          <a:p>
            <a:r>
              <a:rPr lang="hr-HR" sz="2800" dirty="0"/>
              <a:t>TKO JE OVO?</a:t>
            </a:r>
            <a:endParaRPr lang="en-GB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85FD77-771C-4DF4-AE9C-A1026C820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648200" y="2057400"/>
            <a:ext cx="3685822" cy="355418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JEZ">
            <a:hlinkClick r:id="" action="ppaction://media"/>
            <a:extLst>
              <a:ext uri="{FF2B5EF4-FFF2-40B4-BE49-F238E27FC236}">
                <a16:creationId xmlns:a16="http://schemas.microsoft.com/office/drawing/2014/main" id="{23AAE9D5-E97E-4C62-8B75-918271C50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970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0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69B0-3586-4870-B2D6-9006BA9E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65226-51CD-4C9C-91DA-10E416684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7826" name="Picture 2" descr="Slikovni rezultat za rade šerbedžija ježeva">
            <a:extLst>
              <a:ext uri="{FF2B5EF4-FFF2-40B4-BE49-F238E27FC236}">
                <a16:creationId xmlns:a16="http://schemas.microsoft.com/office/drawing/2014/main" id="{E2BFB0B3-9DEC-4F5B-8EEC-05034EC0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" y="1066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59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9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CA3E1-BE28-43D1-8133-776A59B158A6}"/>
              </a:ext>
            </a:extLst>
          </p:cNvPr>
          <p:cNvSpPr txBox="1"/>
          <p:nvPr/>
        </p:nvSpPr>
        <p:spPr>
          <a:xfrm>
            <a:off x="1384275" y="171487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KUĆICO MOJA, NAJLJEPŠI RAJU!</a:t>
            </a:r>
          </a:p>
          <a:p>
            <a:endParaRPr lang="hr-HR" sz="2800" dirty="0"/>
          </a:p>
          <a:p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573F-B3B2-4DFC-85C9-9D0EA3CF18C4}"/>
              </a:ext>
            </a:extLst>
          </p:cNvPr>
          <p:cNvSpPr txBox="1"/>
          <p:nvPr/>
        </p:nvSpPr>
        <p:spPr>
          <a:xfrm>
            <a:off x="1905000" y="1524000"/>
            <a:ext cx="678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KAO MEDO</a:t>
            </a:r>
          </a:p>
          <a:p>
            <a:endParaRPr lang="hr-HR" sz="3600" dirty="0"/>
          </a:p>
          <a:p>
            <a:r>
              <a:rPr lang="hr-HR" sz="3600" dirty="0"/>
              <a:t>KAO MIŠIĆ</a:t>
            </a:r>
          </a:p>
          <a:p>
            <a:endParaRPr lang="hr-HR" sz="3600" dirty="0"/>
          </a:p>
          <a:p>
            <a:r>
              <a:rPr lang="hr-HR" sz="3600" dirty="0"/>
              <a:t>KAO VJETAR</a:t>
            </a:r>
          </a:p>
          <a:p>
            <a:endParaRPr lang="hr-HR" sz="3600" dirty="0"/>
          </a:p>
          <a:p>
            <a:r>
              <a:rPr lang="hr-HR" sz="3600" dirty="0"/>
              <a:t>KAO OLUJA</a:t>
            </a:r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B0A49-B8CA-4A10-95AD-85DCD7B77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406872"/>
            <a:ext cx="1028700" cy="100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F9C2-D440-4FD9-907B-15A3CE367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6" y="2590800"/>
            <a:ext cx="1220038" cy="817798"/>
          </a:xfrm>
          <a:prstGeom prst="rect">
            <a:avLst/>
          </a:prstGeom>
        </p:spPr>
      </p:pic>
      <p:pic>
        <p:nvPicPr>
          <p:cNvPr id="96258" name="Picture 2" descr="Slikovni rezultat za wind clipart">
            <a:extLst>
              <a:ext uri="{FF2B5EF4-FFF2-40B4-BE49-F238E27FC236}">
                <a16:creationId xmlns:a16="http://schemas.microsoft.com/office/drawing/2014/main" id="{320DE05F-2D97-4638-94A5-C5180A62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1974">
            <a:off x="445004" y="3758600"/>
            <a:ext cx="940519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Slikovni rezultat za storm clipart">
            <a:extLst>
              <a:ext uri="{FF2B5EF4-FFF2-40B4-BE49-F238E27FC236}">
                <a16:creationId xmlns:a16="http://schemas.microsoft.com/office/drawing/2014/main" id="{AEBCFDEB-063A-47DA-9F14-249D7D8D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5" y="4650001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0CA3E1-BE28-43D1-8133-776A59B158A6}"/>
              </a:ext>
            </a:extLst>
          </p:cNvPr>
          <p:cNvSpPr txBox="1"/>
          <p:nvPr/>
        </p:nvSpPr>
        <p:spPr>
          <a:xfrm>
            <a:off x="1384275" y="171487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KUĆICO DRAGA, SLOBODO MOJA!</a:t>
            </a:r>
          </a:p>
          <a:p>
            <a:endParaRPr lang="hr-HR" sz="2800" dirty="0"/>
          </a:p>
          <a:p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C573F-B3B2-4DFC-85C9-9D0EA3CF18C4}"/>
              </a:ext>
            </a:extLst>
          </p:cNvPr>
          <p:cNvSpPr txBox="1"/>
          <p:nvPr/>
        </p:nvSpPr>
        <p:spPr>
          <a:xfrm>
            <a:off x="1905000" y="1524000"/>
            <a:ext cx="678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KAO MEDO</a:t>
            </a:r>
          </a:p>
          <a:p>
            <a:endParaRPr lang="hr-HR" sz="3600" dirty="0"/>
          </a:p>
          <a:p>
            <a:r>
              <a:rPr lang="hr-HR" sz="3600" dirty="0"/>
              <a:t>KAO MIŠIĆ</a:t>
            </a:r>
          </a:p>
          <a:p>
            <a:endParaRPr lang="hr-HR" sz="3600" dirty="0"/>
          </a:p>
          <a:p>
            <a:r>
              <a:rPr lang="hr-HR" sz="3600" dirty="0"/>
              <a:t>KAO VJETAR</a:t>
            </a:r>
          </a:p>
          <a:p>
            <a:endParaRPr lang="hr-HR" sz="3600" dirty="0"/>
          </a:p>
          <a:p>
            <a:r>
              <a:rPr lang="hr-HR" sz="3600" dirty="0"/>
              <a:t>KAO OLUJA!</a:t>
            </a:r>
            <a:endParaRPr lang="hr-HR" sz="2800" dirty="0"/>
          </a:p>
          <a:p>
            <a:endParaRPr lang="hr-HR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B0A49-B8CA-4A10-95AD-85DCD7B77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406872"/>
            <a:ext cx="1028700" cy="100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5F9C2-D440-4FD9-907B-15A3CE367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6" y="2590800"/>
            <a:ext cx="1220038" cy="817798"/>
          </a:xfrm>
          <a:prstGeom prst="rect">
            <a:avLst/>
          </a:prstGeom>
        </p:spPr>
      </p:pic>
      <p:pic>
        <p:nvPicPr>
          <p:cNvPr id="96258" name="Picture 2" descr="Slikovni rezultat za wind clipart">
            <a:extLst>
              <a:ext uri="{FF2B5EF4-FFF2-40B4-BE49-F238E27FC236}">
                <a16:creationId xmlns:a16="http://schemas.microsoft.com/office/drawing/2014/main" id="{320DE05F-2D97-4638-94A5-C5180A62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1974">
            <a:off x="445004" y="3758600"/>
            <a:ext cx="940519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Slikovni rezultat za storm clipart">
            <a:extLst>
              <a:ext uri="{FF2B5EF4-FFF2-40B4-BE49-F238E27FC236}">
                <a16:creationId xmlns:a16="http://schemas.microsoft.com/office/drawing/2014/main" id="{AEBCFDEB-063A-47DA-9F14-249D7D8D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5" y="4650001"/>
            <a:ext cx="1047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7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074CED7-FF6C-4430-BFF0-9018180CD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ANIMIRANI FILM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ECC11-EBB1-4224-A54D-9ADFC0DBB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2676525"/>
            <a:ext cx="9144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5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799" y="4448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0070C0"/>
                </a:solidFill>
              </a:rPr>
              <a:t>ANIMACIJA – oživljavanje</a:t>
            </a:r>
            <a:br>
              <a:rPr lang="hr-HR" dirty="0">
                <a:solidFill>
                  <a:srgbClr val="0070C0"/>
                </a:solidFill>
              </a:rPr>
            </a:br>
            <a:r>
              <a:rPr lang="hr-HR" dirty="0">
                <a:solidFill>
                  <a:srgbClr val="0070C0"/>
                </a:solidFill>
              </a:rPr>
              <a:t>ANIMIRANI FILM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9154" name="Picture 2" descr="Slikovni rezultat za hedgehog toy">
            <a:extLst>
              <a:ext uri="{FF2B5EF4-FFF2-40B4-BE49-F238E27FC236}">
                <a16:creationId xmlns:a16="http://schemas.microsoft.com/office/drawing/2014/main" id="{B3914134-1519-4610-A238-5FEF895C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0" y="2362200"/>
            <a:ext cx="197167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Slikovni rezultat za hedgehog marionette">
            <a:extLst>
              <a:ext uri="{FF2B5EF4-FFF2-40B4-BE49-F238E27FC236}">
                <a16:creationId xmlns:a16="http://schemas.microsoft.com/office/drawing/2014/main" id="{AEF2757A-D791-450F-B49A-DA8DE13FD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280" b="30691"/>
          <a:stretch/>
        </p:blipFill>
        <p:spPr bwMode="auto">
          <a:xfrm>
            <a:off x="2743200" y="2133600"/>
            <a:ext cx="2971800" cy="23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Slikovni rezultat za hedgehog puppet">
            <a:extLst>
              <a:ext uri="{FF2B5EF4-FFF2-40B4-BE49-F238E27FC236}">
                <a16:creationId xmlns:a16="http://schemas.microsoft.com/office/drawing/2014/main" id="{5CCC2EA7-BBBF-4853-8524-9769B004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69" y="191928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Slikovni rezultat za hedgehog finger puppet">
            <a:extLst>
              <a:ext uri="{FF2B5EF4-FFF2-40B4-BE49-F238E27FC236}">
                <a16:creationId xmlns:a16="http://schemas.microsoft.com/office/drawing/2014/main" id="{78849A5D-1A53-4265-B181-6D7A0682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3000"/>
            <a:ext cx="1489598" cy="168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3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B0D1-1085-4171-B82B-51708415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CC7BFB-E518-4DEE-929E-3E59B59C5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37441"/>
            <a:ext cx="2715768" cy="2048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9D055F-9C14-4F4C-8A0E-96D6F9806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598720" y="1676400"/>
            <a:ext cx="4117388" cy="39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17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B0D1-1085-4171-B82B-51708415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0DC89-C57C-4CD3-8F4C-309DBDC02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14571" r="3143" b="18000"/>
          <a:stretch/>
        </p:blipFill>
        <p:spPr>
          <a:xfrm>
            <a:off x="304800" y="1143000"/>
            <a:ext cx="4876800" cy="449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F2B87-B2BC-4323-9683-27FE9051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6667" r="47500" b="15555"/>
          <a:stretch/>
        </p:blipFill>
        <p:spPr>
          <a:xfrm>
            <a:off x="4878558" y="2042319"/>
            <a:ext cx="4038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26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5793" y="609600"/>
            <a:ext cx="8229600" cy="1143000"/>
          </a:xfrm>
        </p:spPr>
        <p:txBody>
          <a:bodyPr>
            <a:normAutofit/>
          </a:bodyPr>
          <a:lstStyle/>
          <a:p>
            <a:r>
              <a:rPr lang="hr-HR" sz="2400" dirty="0"/>
              <a:t>KAKO SE LIJA OSJEĆALA KAD JOJ JE DOŠAO JEŽIĆ?</a:t>
            </a:r>
            <a:endParaRPr lang="en-GB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701B82-3C5B-4CC4-BA54-F3C62DCEF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640"/>
          <a:stretch/>
        </p:blipFill>
        <p:spPr>
          <a:xfrm>
            <a:off x="138391" y="1371600"/>
            <a:ext cx="6795810" cy="460399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BD892-4154-424C-84A9-979C4929E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0"/>
            <a:ext cx="1219200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5C105B-9BBC-40DD-B621-E6BC2C177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189950"/>
            <a:ext cx="11684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2D0141-E0AB-4ABA-999B-CD7B8F3BE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437-C321-4238-90EC-B6BF94A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81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1. IZRADA LUTKICA I SCENE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70787-0547-491B-A7AA-FB48056B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1100"/>
            <a:ext cx="2590800" cy="2590800"/>
          </a:xfrm>
          <a:prstGeom prst="rect">
            <a:avLst/>
          </a:prstGeom>
        </p:spPr>
      </p:pic>
      <p:pic>
        <p:nvPicPr>
          <p:cNvPr id="54274" name="Picture 2" descr="Slikovni rezultat za IZRADA JEŽEVA KUĆA">
            <a:extLst>
              <a:ext uri="{FF2B5EF4-FFF2-40B4-BE49-F238E27FC236}">
                <a16:creationId xmlns:a16="http://schemas.microsoft.com/office/drawing/2014/main" id="{1010F7A8-1B68-4F52-B006-552EE06C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52700"/>
            <a:ext cx="6457949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304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437-C321-4238-90EC-B6BF94A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1688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2. LUTKICA SE POSTAVLJA…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E5E78-0020-48CC-B1DF-2ECC605B2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7800"/>
            <a:ext cx="3556000" cy="2133600"/>
          </a:xfrm>
          <a:prstGeom prst="rect">
            <a:avLst/>
          </a:prstGeom>
        </p:spPr>
      </p:pic>
      <p:pic>
        <p:nvPicPr>
          <p:cNvPr id="55298" name="Picture 2" descr="Slikovni rezultat za ježeva kućica animirani film">
            <a:extLst>
              <a:ext uri="{FF2B5EF4-FFF2-40B4-BE49-F238E27FC236}">
                <a16:creationId xmlns:a16="http://schemas.microsoft.com/office/drawing/2014/main" id="{20251CF8-93A4-49A1-9DB2-B81DB053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947186"/>
            <a:ext cx="4991100" cy="333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62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437-C321-4238-90EC-B6BF94AF7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3. ZATIM SE FOTOGRAFIRA I OBRAĐUJE NA RAČUNALU.</a:t>
            </a:r>
            <a:endParaRPr lang="en-GB" dirty="0"/>
          </a:p>
        </p:txBody>
      </p:sp>
      <p:pic>
        <p:nvPicPr>
          <p:cNvPr id="5" name="Picture 2" descr="Povezana slika">
            <a:extLst>
              <a:ext uri="{FF2B5EF4-FFF2-40B4-BE49-F238E27FC236}">
                <a16:creationId xmlns:a16="http://schemas.microsoft.com/office/drawing/2014/main" id="{9E65C825-8A12-4D59-9FEE-210952287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4068763" cy="406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9A224E-E06C-4AD5-93BF-BE7A81D9D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67" y="943252"/>
            <a:ext cx="1538633" cy="1128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79EF19-7D3A-457E-9034-D80AC8D8A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961747"/>
            <a:ext cx="1444877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0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'Ježeva kućica' u takmičarskom programu Berlinalea">
            <a:extLst>
              <a:ext uri="{FF2B5EF4-FFF2-40B4-BE49-F238E27FC236}">
                <a16:creationId xmlns:a16="http://schemas.microsoft.com/office/drawing/2014/main" id="{E78A1FFC-FD37-4893-B763-2A574B7CE6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9624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003EE4-D41F-4CDB-889C-FED9971C53E1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r-HR" dirty="0"/>
              <a:t>4. NA KRAJU, DODAJU SE GLASOVI, GLAZBA…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7FC8E-9FB7-4765-B444-401903355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526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67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2676525"/>
            <a:ext cx="9144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64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FAFB-EA60-4DE4-977C-DF081B74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POREDAJ ŽIVOTINJE PO VELIČINI!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B1E4D-6997-44E6-842C-5753345F8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87" y="3687087"/>
            <a:ext cx="1395413" cy="1299738"/>
          </a:xfrm>
          <a:prstGeom prst="rect">
            <a:avLst/>
          </a:prstGeom>
        </p:spPr>
      </p:pic>
      <p:pic>
        <p:nvPicPr>
          <p:cNvPr id="35844" name="Picture 4" descr="Slikovni rezultat za wolf">
            <a:extLst>
              <a:ext uri="{FF2B5EF4-FFF2-40B4-BE49-F238E27FC236}">
                <a16:creationId xmlns:a16="http://schemas.microsoft.com/office/drawing/2014/main" id="{6BACF6A5-AABC-4D2B-BEC7-CF014460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06" y="3922618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Slikovni rezultat za bear">
            <a:extLst>
              <a:ext uri="{FF2B5EF4-FFF2-40B4-BE49-F238E27FC236}">
                <a16:creationId xmlns:a16="http://schemas.microsoft.com/office/drawing/2014/main" id="{3C2E753C-7898-4979-9A45-4036EAAF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2997200" cy="30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Slikovni rezultat za boar">
            <a:extLst>
              <a:ext uri="{FF2B5EF4-FFF2-40B4-BE49-F238E27FC236}">
                <a16:creationId xmlns:a16="http://schemas.microsoft.com/office/drawing/2014/main" id="{C9613F9D-4165-457E-9E3D-473E9C64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393" y="5204460"/>
            <a:ext cx="2362200" cy="16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E4DE2-609E-4E1B-9570-F9A95DCFD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9" y="5581479"/>
            <a:ext cx="80826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-0.20504 0.0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08212 -0.325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72 -0.00255 L 0.08872 -0.00162 C 0.0875 -0.00301 0.08646 -0.00417 0.08559 -0.00486 C 0.0849 -0.00509 0.08438 -0.00486 0.08368 -0.00695 C 0.08351 -0.00834 0.08351 -0.01181 0.08333 -0.01343 C 0.08333 -0.01736 0.08299 -0.02107 0.08281 -0.02431 C 0.08264 -0.02639 0.08264 -0.02917 0.08247 -0.03125 C 0.08229 -0.03403 0.08194 -0.03681 0.0816 -0.04028 C 0.08142 -0.04213 0.08125 -0.04421 0.08108 -0.04607 C 0.08073 -0.04931 0.08038 -0.05185 0.08003 -0.05486 C 0.07969 -0.05996 0.07951 -0.06528 0.07917 -0.07037 C 0.07899 -0.07315 0.07882 -0.07593 0.07865 -0.07917 C 0.07847 -0.08241 0.07847 -0.08472 0.0783 -0.0875 C 0.07813 -0.09167 0.07691 -0.10046 0.07674 -0.10347 C 0.07656 -0.10602 0.07639 -0.11042 0.07622 -0.11412 C 0.07604 -0.11597 0.07604 -0.11875 0.07587 -0.12037 C 0.07569 -0.12292 0.07535 -0.12361 0.07483 -0.12477 C 0.07465 -0.12755 0.07431 -0.13079 0.07396 -0.13403 C 0.07361 -0.13588 0.07326 -0.1375 0.07309 -0.14005 C 0.07292 -0.14259 0.07292 -0.14607 0.07274 -0.14861 C 0.0724 -0.15371 0.07188 -0.15741 0.07153 -0.16204 C 0.07083 -0.17269 0.07118 -0.16829 0.07031 -0.175 C 0.0691 -0.1963 0.07031 -0.17709 0.0691 -0.19259 C 0.06892 -0.19537 0.06875 -0.19815 0.06858 -0.20116 C 0.06788 -0.20834 0.06771 -0.20903 0.06701 -0.21435 C 0.06701 -0.21713 0.06684 -0.22037 0.06667 -0.22292 C 0.06528 -0.24746 0.06701 -0.20857 0.06545 -0.2382 C 0.06476 -0.25324 0.0651 -0.24977 0.06458 -0.26227 C 0.06458 -0.26204 0.06389 -0.27894 0.06372 -0.28171 C 0.06354 -0.28426 0.06337 -0.28658 0.06337 -0.28843 C 0.06285 -0.30116 0.06302 -0.29375 0.06267 -0.31042 C 0.0625 -0.37662 0.06215 -0.3963 0.06267 -0.45185 C 0.06285 -0.47084 0.06285 -0.45949 0.06372 -0.4713 C 0.06389 -0.47361 0.06389 -0.47616 0.06406 -0.47824 C 0.06406 -0.48056 0.06441 -0.48241 0.06458 -0.48472 C 0.06476 -0.48658 0.06493 -0.49051 0.06493 -0.49028 L 0.06267 -0.48241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2 0.00486 L 0.01962 0.00486 L 0.05451 0.00764 C 0.06701 0.00903 0.05486 0.00834 0.06424 0.01019 C 0.06927 0.01111 0.07448 0.01181 0.07969 0.01273 C 0.08229 0.0132 0.0849 0.01343 0.0875 0.01412 C 0.08941 0.01436 0.09132 0.01505 0.0934 0.01528 C 0.10035 0.01621 0.11476 0.01783 0.11476 0.01783 C 0.12344 0.01736 0.13212 0.01736 0.14097 0.01667 C 0.14583 0.01621 0.1467 0.01412 0.15156 0.01273 C 0.15816 0.01065 0.17326 0.01042 0.17674 0.01019 C 0.17882 0.00973 0.18073 0.0088 0.18264 0.0088 C 0.21163 0.00973 0.21024 0.00973 0.2283 0.01273 L 0.2691 0.01135 C 0.2717 0.01135 0.27413 0.01019 0.27674 0.01019 C 0.3033 0.00926 0.32986 0.00926 0.35642 0.0088 C 0.36719 0.00926 0.37778 0.0088 0.38854 0.01019 C 0.39115 0.01042 0.39358 0.0132 0.39618 0.01412 C 0.39913 0.01482 0.40208 0.01482 0.40503 0.01528 C 0.41024 0.01713 0.41528 0.01968 0.42049 0.02037 C 0.42413 0.02107 0.43351 0.02269 0.43698 0.02315 C 0.44219 0.02361 0.4474 0.02385 0.4526 0.02431 L 0.46024 0.0257 L 0.46719 0.02686 L 0.48264 0.02963 L 0.52934 0.02824 C 0.5316 0.02801 0.53385 0.02732 0.53611 0.02686 L 0.54375 0.0257 C 0.54514 0.02523 0.54931 0.02408 0.55069 0.02315 C 0.55174 0.02246 0.55243 0.02107 0.55347 0.02037 C 0.55451 0.01991 0.55556 0.01968 0.55642 0.01922 C 0.55781 0.01852 0.55903 0.01736 0.56024 0.01667 C 0.56354 0.01505 0.56667 0.01505 0.56997 0.01412 C 0.57066 0.01366 0.57135 0.0132 0.57205 0.01273 L 0.5816 -0.00139 " pathEditMode="relative" ptsTypes="AAAAAAAAAAAAAAAAAAAAAAAAAAAAAAA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9878 0.14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9FAFB-EA60-4DE4-977C-DF081B740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ČIME JE POKRIVENO TIJELO OVIH ŽIVOTINJA?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B1E4D-6997-44E6-842C-5753345F8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46" y="2170792"/>
            <a:ext cx="1395413" cy="1299738"/>
          </a:xfrm>
          <a:prstGeom prst="rect">
            <a:avLst/>
          </a:prstGeom>
        </p:spPr>
      </p:pic>
      <p:pic>
        <p:nvPicPr>
          <p:cNvPr id="35844" name="Picture 4" descr="Slikovni rezultat za wolf">
            <a:extLst>
              <a:ext uri="{FF2B5EF4-FFF2-40B4-BE49-F238E27FC236}">
                <a16:creationId xmlns:a16="http://schemas.microsoft.com/office/drawing/2014/main" id="{6BACF6A5-AABC-4D2B-BEC7-CF014460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42" y="1796988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Slikovni rezultat za bear">
            <a:extLst>
              <a:ext uri="{FF2B5EF4-FFF2-40B4-BE49-F238E27FC236}">
                <a16:creationId xmlns:a16="http://schemas.microsoft.com/office/drawing/2014/main" id="{3C2E753C-7898-4979-9A45-4036EAAF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550142" cy="25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Slikovni rezultat za boar">
            <a:extLst>
              <a:ext uri="{FF2B5EF4-FFF2-40B4-BE49-F238E27FC236}">
                <a16:creationId xmlns:a16="http://schemas.microsoft.com/office/drawing/2014/main" id="{C9613F9D-4165-457E-9E3D-473E9C64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57045"/>
            <a:ext cx="1733550" cy="121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E88DA2-C3DA-4676-8DC6-1DC9099F3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536" y="5715000"/>
            <a:ext cx="808264" cy="609600"/>
          </a:xfrm>
          <a:prstGeom prst="rect">
            <a:avLst/>
          </a:prstGeom>
        </p:spPr>
      </p:pic>
      <p:pic>
        <p:nvPicPr>
          <p:cNvPr id="1026" name="Picture 2" descr="Slikovni rezultat za WOOL">
            <a:extLst>
              <a:ext uri="{FF2B5EF4-FFF2-40B4-BE49-F238E27FC236}">
                <a16:creationId xmlns:a16="http://schemas.microsoft.com/office/drawing/2014/main" id="{81A81D29-253C-410D-AE97-E67882BD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56330"/>
            <a:ext cx="205740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fur">
            <a:extLst>
              <a:ext uri="{FF2B5EF4-FFF2-40B4-BE49-F238E27FC236}">
                <a16:creationId xmlns:a16="http://schemas.microsoft.com/office/drawing/2014/main" id="{A0297DF1-47B9-4717-990C-A8FD0370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68" y="3930588"/>
            <a:ext cx="3505200" cy="146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spines hedgehog">
            <a:extLst>
              <a:ext uri="{FF2B5EF4-FFF2-40B4-BE49-F238E27FC236}">
                <a16:creationId xmlns:a16="http://schemas.microsoft.com/office/drawing/2014/main" id="{A69D0712-26B4-4721-8071-E201FA2E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36" y="3972974"/>
            <a:ext cx="2305050" cy="13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14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1F2BB1-6824-46B7-B192-AFC9DC49DC1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/>
              <a:t>IGRAJMO SE!</a:t>
            </a:r>
            <a:endParaRPr lang="en-GB" dirty="0"/>
          </a:p>
        </p:txBody>
      </p:sp>
      <p:pic>
        <p:nvPicPr>
          <p:cNvPr id="2050" name="Picture 2" descr="Slikovni rezultat za mysterious box">
            <a:extLst>
              <a:ext uri="{FF2B5EF4-FFF2-40B4-BE49-F238E27FC236}">
                <a16:creationId xmlns:a16="http://schemas.microsoft.com/office/drawing/2014/main" id="{5DA9A5E4-35D6-4E2E-AAF9-E16848CF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4629952" cy="409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39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dirty="0"/>
              <a:t>VUNA I FILC – MEKANI, TOPLI, ČUPAVI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5B1D1-39D8-4286-B65F-6DE588177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r="7500"/>
          <a:stretch/>
        </p:blipFill>
        <p:spPr>
          <a:xfrm>
            <a:off x="990600" y="1295400"/>
            <a:ext cx="7696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118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3CC9FC-7176-4399-8A22-A0B5B01C7724}"/>
              </a:ext>
            </a:extLst>
          </p:cNvPr>
          <p:cNvSpPr/>
          <p:nvPr/>
        </p:nvSpPr>
        <p:spPr>
          <a:xfrm>
            <a:off x="533400" y="1371600"/>
            <a:ext cx="4572000" cy="39543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- Kućico draga, slobodo moja!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Palačo divna, drvenog svoda,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kolijevko meka, lisnatog poda,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uvijek ću vjeran ostati tebi,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nizašto ja te mijenjao ne bi'!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U tebi živim bez brige, straha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i branit ću te do zadnjega daha!</a:t>
            </a:r>
            <a:endParaRPr lang="en-GB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9355D-64ED-4219-8AF6-BAA7D2AA0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r="33334"/>
          <a:stretch/>
        </p:blipFill>
        <p:spPr>
          <a:xfrm>
            <a:off x="4953000" y="1571683"/>
            <a:ext cx="3685822" cy="355418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85564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5400" y="607096"/>
            <a:ext cx="8229600" cy="1143000"/>
          </a:xfrm>
        </p:spPr>
        <p:txBody>
          <a:bodyPr>
            <a:normAutofit/>
          </a:bodyPr>
          <a:lstStyle/>
          <a:p>
            <a:r>
              <a:rPr lang="hr-HR" sz="2400" dirty="0"/>
              <a:t>KAKO SE JEŽIĆ OSJEĆAO KOD LIJE?</a:t>
            </a:r>
            <a:endParaRPr lang="en-GB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42A26D-B121-4133-86BA-09D3635C9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5" y="1385826"/>
            <a:ext cx="8343900" cy="469344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557E0B-69CD-44AE-BDB9-8687225B5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752600"/>
            <a:ext cx="1219200" cy="121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50876A-DFE0-4AE3-A4C3-5C3ADEFD4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4189950"/>
            <a:ext cx="1168400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1A6B6-E84C-4C3B-A0C9-D179C54F5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823CCA-83EA-475D-BF25-E1DA4D97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JEŽEVA KUĆA…</a:t>
            </a:r>
            <a:endParaRPr lang="en-GB" dirty="0"/>
          </a:p>
        </p:txBody>
      </p:sp>
      <p:pic>
        <p:nvPicPr>
          <p:cNvPr id="45058" name="Picture 2" descr="Slikovni rezultat za plastic house play">
            <a:extLst>
              <a:ext uri="{FF2B5EF4-FFF2-40B4-BE49-F238E27FC236}">
                <a16:creationId xmlns:a16="http://schemas.microsoft.com/office/drawing/2014/main" id="{F3281718-E069-4B33-81E9-A33B15E3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Slikovni rezultat za METAL  CAGE">
            <a:extLst>
              <a:ext uri="{FF2B5EF4-FFF2-40B4-BE49-F238E27FC236}">
                <a16:creationId xmlns:a16="http://schemas.microsoft.com/office/drawing/2014/main" id="{3F0B3779-1BE0-4E3A-A5D8-7A99E84B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Slikovni rezultat za HOUSE MADE WITH FELT">
            <a:extLst>
              <a:ext uri="{FF2B5EF4-FFF2-40B4-BE49-F238E27FC236}">
                <a16:creationId xmlns:a16="http://schemas.microsoft.com/office/drawing/2014/main" id="{4EF8D914-B781-4262-8FE3-A06F1D1B0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1714500"/>
            <a:ext cx="30384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44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likovni rezultat za JEŽEVA KUĆA">
            <a:extLst>
              <a:ext uri="{FF2B5EF4-FFF2-40B4-BE49-F238E27FC236}">
                <a16:creationId xmlns:a16="http://schemas.microsoft.com/office/drawing/2014/main" id="{928368B2-8690-438A-BF79-57E426BA6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90600"/>
            <a:ext cx="88011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6BC27-E793-4D7D-B753-6E33FAA42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76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" y="2676525"/>
            <a:ext cx="9144000" cy="41814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1F2BB1-6824-46B7-B192-AFC9DC49DC1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ISTRAŽIMO SVIJET OKO SEBE!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85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198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000" dirty="0"/>
              <a:t>KAKO SE LIJA OSJEĆALA KAD JE ČULA DA JEŽIĆ NE ŽELI OSTATI KOD NJE?</a:t>
            </a:r>
            <a:endParaRPr lang="en-GB" sz="2000" dirty="0"/>
          </a:p>
        </p:txBody>
      </p:sp>
      <p:pic>
        <p:nvPicPr>
          <p:cNvPr id="57346" name="Picture 2" descr="Slikovni rezultat za smiley suspicious">
            <a:extLst>
              <a:ext uri="{FF2B5EF4-FFF2-40B4-BE49-F238E27FC236}">
                <a16:creationId xmlns:a16="http://schemas.microsoft.com/office/drawing/2014/main" id="{9E13EEEC-9DCB-4FED-B2A1-4AE6FCE7A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9934" r="10596" b="7947"/>
          <a:stretch/>
        </p:blipFill>
        <p:spPr bwMode="auto">
          <a:xfrm>
            <a:off x="7159287" y="2834935"/>
            <a:ext cx="1272465" cy="127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Povezana slika">
            <a:extLst>
              <a:ext uri="{FF2B5EF4-FFF2-40B4-BE49-F238E27FC236}">
                <a16:creationId xmlns:a16="http://schemas.microsoft.com/office/drawing/2014/main" id="{F88ED743-26FD-42C4-8050-CFD2D753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24" y="4494504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A754EE-9922-4654-B03B-5F03D4717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8889" r="24167"/>
          <a:stretch/>
        </p:blipFill>
        <p:spPr>
          <a:xfrm>
            <a:off x="2334830" y="1371600"/>
            <a:ext cx="3981819" cy="46383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A5BCE9-DD9F-40F5-8F41-D850ADB1A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22" y="1510590"/>
            <a:ext cx="1130793" cy="1130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83C344-D93F-4528-92C3-366704161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42DB-733A-4720-AEF5-60CF8A9F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KOGA JE LIJA PRVOGA SRELA? 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8F277-20FF-449E-BD3A-5ADFD02C0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9167"/>
          <a:stretch/>
        </p:blipFill>
        <p:spPr>
          <a:xfrm>
            <a:off x="838200" y="1371600"/>
            <a:ext cx="74676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2BAC26-E6F9-4685-B118-8282FC6B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Povezana slika">
            <a:extLst>
              <a:ext uri="{FF2B5EF4-FFF2-40B4-BE49-F238E27FC236}">
                <a16:creationId xmlns:a16="http://schemas.microsoft.com/office/drawing/2014/main" id="{F88ED743-26FD-42C4-8050-CFD2D753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791" y="3581400"/>
            <a:ext cx="1054592" cy="10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1013E-695F-4722-97C1-E0B6F25C7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2" t="11270" r="24200"/>
          <a:stretch/>
        </p:blipFill>
        <p:spPr>
          <a:xfrm>
            <a:off x="1060841" y="1612305"/>
            <a:ext cx="3832644" cy="4114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DB263-5FAC-4823-A5CB-C72F14497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590" y="2024931"/>
            <a:ext cx="1130793" cy="11307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9826A90-FA18-420D-96FE-7F86A26F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21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sz="2400" dirty="0"/>
              <a:t>KAKO SE VUK OSJEĆAO KAD JE ČUO KAMO LIJA IDE?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3B2156-EDDF-4994-9060-C1B574019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fdf481026051e87d79d768d5fd22355adf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326</Words>
  <Application>Microsoft Office PowerPoint</Application>
  <PresentationFormat>On-screen Show (4:3)</PresentationFormat>
  <Paragraphs>73</Paragraphs>
  <Slides>62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Office Theme</vt:lpstr>
      <vt:lpstr>JEŽEVA KUĆA</vt:lpstr>
      <vt:lpstr>FILMSKI KRITIČARI</vt:lpstr>
      <vt:lpstr>PowerPoint Presentation</vt:lpstr>
      <vt:lpstr>KAKO SE JEŽIĆ OSJEĆAO KAD JE PRIMIO LIJINO PISMO?</vt:lpstr>
      <vt:lpstr>KAKO SE LIJA OSJEĆALA KAD JOJ JE DOŠAO JEŽIĆ?</vt:lpstr>
      <vt:lpstr>KAKO SE JEŽIĆ OSJEĆAO KOD LIJE?</vt:lpstr>
      <vt:lpstr>KAKO SE LIJA OSJEĆALA KAD JE ČULA DA JEŽIĆ NE ŽELI OSTATI KOD NJE?</vt:lpstr>
      <vt:lpstr>KOGA JE LIJA PRVOGA SRELA? </vt:lpstr>
      <vt:lpstr>KAKO SE VUK OSJEĆAO KAD JE ČUO KAMO LIJA IDE?</vt:lpstr>
      <vt:lpstr>ŠTO VUK MISLI O SVOJOJ KUĆI?</vt:lpstr>
      <vt:lpstr>KOGA SU ZATIM LIJA I VUK SRELI?</vt:lpstr>
      <vt:lpstr>KAKO SE MEDO OSJEĆAO KAD JE ČUO KAMO LIJA IDE?</vt:lpstr>
      <vt:lpstr>ŠTO MEDO MISLI O SVOJOJ KUĆI?</vt:lpstr>
      <vt:lpstr>KOGA SU ZATIM LIJA, VUK I MEDO SRELI?</vt:lpstr>
      <vt:lpstr>KAKO SE DIVLJA SVINJA OSJEĆALA KAD JE ČULA KAMO LIJA IDE?</vt:lpstr>
      <vt:lpstr>ŠTO ONA MISLI O SVOJOJ KUĆI?</vt:lpstr>
      <vt:lpstr>KAKO SE JEŽIĆ OSJEĆAO U SVOJOJ KUĆI?</vt:lpstr>
      <vt:lpstr>KAKO SE JEŽIĆ OSJEĆAO KAD JE ČUO VIKU PRED SVOJIM PRAGOM?</vt:lpstr>
      <vt:lpstr>ŠTO JE NA KRAJU LIJA ZAKLJUČILA?</vt:lpstr>
      <vt:lpstr>PowerPoint Presentation</vt:lpstr>
      <vt:lpstr>KAKVI SU OVI LIKOVI?</vt:lpstr>
      <vt:lpstr>KAKVA JE LIJA?</vt:lpstr>
      <vt:lpstr>KAKAV JE JEŽIĆ?</vt:lpstr>
      <vt:lpstr>PowerPoint Presentation</vt:lpstr>
      <vt:lpstr>TKO ŽIVI U OVOME DOMU?</vt:lpstr>
      <vt:lpstr>TKO ŽIVI U OVOME DOMU?</vt:lpstr>
      <vt:lpstr>TKO ŽIVI U OVOME DOMU?</vt:lpstr>
      <vt:lpstr>GDJE ŽIVE…?</vt:lpstr>
      <vt:lpstr>PowerPoint Presentation</vt:lpstr>
      <vt:lpstr>PowerPoint Presentation</vt:lpstr>
      <vt:lpstr>POGODI GDJE SE POJAVILA OVA GLAZBA!</vt:lpstr>
      <vt:lpstr>PowerPoint Presentation</vt:lpstr>
      <vt:lpstr>PowerPoint Presentation</vt:lpstr>
      <vt:lpstr>PowerPoint Presentation</vt:lpstr>
      <vt:lpstr>PowerPoint Presentation</vt:lpstr>
      <vt:lpstr>Gluma u filmu</vt:lpstr>
      <vt:lpstr>TKO JE OVO?</vt:lpstr>
      <vt:lpstr>TKO JE OVO?</vt:lpstr>
      <vt:lpstr>TKO JE OVO?</vt:lpstr>
      <vt:lpstr>TKO JE OVO?</vt:lpstr>
      <vt:lpstr>TKO JE OVO?</vt:lpstr>
      <vt:lpstr>PowerPoint Presentation</vt:lpstr>
      <vt:lpstr>PowerPoint Presentation</vt:lpstr>
      <vt:lpstr>PowerPoint Presentation</vt:lpstr>
      <vt:lpstr>PowerPoint Presentation</vt:lpstr>
      <vt:lpstr>ANIMIRANI FILM</vt:lpstr>
      <vt:lpstr>ANIMACIJA – oživljavanje ANIMIRANI FILM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POREDAJ ŽIVOTINJE PO VELIČINI!</vt:lpstr>
      <vt:lpstr>ČIME JE POKRIVENO TIJELO OVIH ŽIVOTINJA?</vt:lpstr>
      <vt:lpstr>PowerPoint Presentation</vt:lpstr>
      <vt:lpstr>VUNA I FILC – MEKANI, TOPLI, ČUPAVI</vt:lpstr>
      <vt:lpstr>PowerPoint Presentation</vt:lpstr>
      <vt:lpstr>JEŽEVA KUĆA…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Shaita</dc:creator>
  <cp:lastModifiedBy>MG</cp:lastModifiedBy>
  <cp:revision>347</cp:revision>
  <dcterms:created xsi:type="dcterms:W3CDTF">2006-08-16T00:00:00Z</dcterms:created>
  <dcterms:modified xsi:type="dcterms:W3CDTF">2017-10-13T10:11:43Z</dcterms:modified>
</cp:coreProperties>
</file>