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4" r:id="rId18"/>
    <p:sldId id="275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C42E5-8333-4DB9-8F1B-899E603766C6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42595-827E-4998-B0C2-0E5D1B9F79F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03330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70397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02345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0131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4770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6907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74681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628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9781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67259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6584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9329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4962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6784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7772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1492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8051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8428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96" name="Shape 4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7" name="Shape 497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7351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1882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444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19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7880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6018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410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548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1165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5588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5707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35959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21C2F-30B6-4EAE-9E21-90C2F9753310}" type="datetimeFigureOut">
              <a:rPr lang="hr-HR" smtClean="0"/>
              <a:t>10.10.2017.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47B8C-21B3-475A-846B-8A8F4D06DE0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3158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.jp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 r="918"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subTitle" idx="1"/>
          </p:nvPr>
        </p:nvSpPr>
        <p:spPr>
          <a:xfrm>
            <a:off x="9423094" y="1"/>
            <a:ext cx="1244906" cy="95846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ct val="25000"/>
            </a:pPr>
            <a:endParaRPr sz="2800" dirty="0">
              <a:solidFill>
                <a:srgbClr val="4D4D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8301" y="5141912"/>
            <a:ext cx="1216025" cy="925512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/>
        </p:nvSpPr>
        <p:spPr>
          <a:xfrm>
            <a:off x="2854325" y="3876820"/>
            <a:ext cx="7696200" cy="172392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hr-HR" sz="2800" b="1" i="1" dirty="0" err="1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Claude</a:t>
            </a:r>
            <a:r>
              <a:rPr lang="hr-HR" sz="2800" b="1" i="1" dirty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r-HR" sz="2800" b="1" i="1" dirty="0" err="1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Barras</a:t>
            </a:r>
            <a:r>
              <a:rPr lang="hr-HR" sz="2800" b="1" i="1" dirty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: Moj život kao Tikvica</a:t>
            </a:r>
          </a:p>
          <a:p>
            <a:pPr algn="ctr">
              <a:buClr>
                <a:schemeClr val="dk1"/>
              </a:buClr>
              <a:buSzPct val="25000"/>
            </a:pPr>
            <a:endParaRPr lang="hr-HR" sz="2800" b="1" i="1" dirty="0">
              <a:solidFill>
                <a:srgbClr val="558ED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Clr>
                <a:schemeClr val="dk1"/>
              </a:buClr>
              <a:buSzPct val="25000"/>
              <a:buFontTx/>
              <a:buChar char="-"/>
            </a:pPr>
            <a:r>
              <a:rPr lang="hr-HR" sz="2800" b="1" dirty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AKTIVNOSTI </a:t>
            </a:r>
            <a:r>
              <a:rPr lang="hr-HR" sz="2800" b="1" dirty="0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NAKON </a:t>
            </a:r>
            <a:r>
              <a:rPr lang="hr-HR" sz="2800" b="1" dirty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GLEDANJA </a:t>
            </a:r>
            <a:r>
              <a:rPr lang="hr-HR" sz="2800" b="1" dirty="0" smtClean="0">
                <a:solidFill>
                  <a:srgbClr val="558ED5"/>
                </a:solidFill>
                <a:latin typeface="Calibri"/>
                <a:ea typeface="Calibri"/>
                <a:cs typeface="Calibri"/>
                <a:sym typeface="Calibri"/>
              </a:rPr>
              <a:t>FILMA</a:t>
            </a:r>
            <a:endParaRPr lang="hr-HR" sz="2800" b="1" dirty="0">
              <a:solidFill>
                <a:srgbClr val="558ED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Clr>
                <a:schemeClr val="dk1"/>
              </a:buClr>
              <a:buSzPct val="25000"/>
              <a:buFontTx/>
              <a:buChar char="-"/>
            </a:pPr>
            <a:endParaRPr lang="hr-HR" sz="2800" b="1" dirty="0">
              <a:solidFill>
                <a:srgbClr val="558E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410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lvl="0" algn="ctr"/>
            <a:r>
              <a:rPr lang="hr-HR" sz="2800" b="1" dirty="0" smtClean="0"/>
              <a:t>STOP ANIMACIJA</a:t>
            </a:r>
            <a:br>
              <a:rPr lang="hr-HR" sz="2800" b="1" dirty="0" smtClean="0"/>
            </a:br>
            <a:r>
              <a:rPr lang="hr-HR" sz="2800" b="1" dirty="0" smtClean="0"/>
              <a:t/>
            </a:r>
            <a:br>
              <a:rPr lang="hr-HR" sz="2800" b="1" dirty="0" smtClean="0"/>
            </a:br>
            <a:r>
              <a:rPr lang="hr-HR" sz="2800" dirty="0" smtClean="0"/>
              <a:t>Tehnika animacije u kojoj se stvara iluzija pokreta neživih predmeta. To se postiže fotografiranjem svake zasebne faze pokreta predmeta u kadru. Kada se snimljene fotografije projiciraju u nizu, nastaje iluzija kretanja predmeta.</a:t>
            </a:r>
            <a:br>
              <a:rPr lang="hr-HR" sz="2800" dirty="0" smtClean="0"/>
            </a:br>
            <a:r>
              <a:rPr lang="hr-HR" sz="2800" dirty="0" smtClean="0"/>
              <a:t/>
            </a:r>
            <a:br>
              <a:rPr lang="hr-HR" sz="2800" dirty="0" smtClean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572" y="3626428"/>
            <a:ext cx="2286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83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9107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algn="ctr"/>
            <a:r>
              <a:rPr lang="hr-HR" sz="2400" dirty="0"/>
              <a:t>AKTIVNOST 3</a:t>
            </a:r>
            <a:r>
              <a:rPr lang="hr-HR" sz="2800" dirty="0"/>
              <a:t> </a:t>
            </a:r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b="1" dirty="0"/>
              <a:t>FILMSKA IZRAŽAJNA </a:t>
            </a:r>
            <a:r>
              <a:rPr lang="hr-HR" sz="2800" b="1" dirty="0" smtClean="0"/>
              <a:t>SREDSTVA</a:t>
            </a:r>
            <a:br>
              <a:rPr lang="hr-HR" sz="2800" b="1" dirty="0" smtClean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Prisjetimo se filmskih izražajnih sredstava i nabrojimo ih.</a:t>
            </a:r>
            <a:br>
              <a:rPr lang="hr-HR" sz="2800" dirty="0"/>
            </a:br>
            <a:r>
              <a:rPr lang="hr-HR" sz="2800" dirty="0"/>
              <a:t>Koje vam je stilsko izražajno sredstvo </a:t>
            </a:r>
            <a:r>
              <a:rPr lang="hr-HR" sz="2800" dirty="0" smtClean="0"/>
              <a:t>u filmu najdojmljivije</a:t>
            </a:r>
            <a:r>
              <a:rPr lang="hr-HR" sz="2800" dirty="0"/>
              <a:t>? </a:t>
            </a:r>
            <a:r>
              <a:rPr lang="hr-HR" sz="2800" dirty="0" smtClean="0"/>
              <a:t/>
            </a:r>
            <a:br>
              <a:rPr lang="hr-HR" sz="2800" dirty="0" smtClean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571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9107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r>
              <a:rPr lang="hr-HR" sz="2800" dirty="0" smtClean="0"/>
              <a:t>BOJA U FILMU</a:t>
            </a:r>
            <a:br>
              <a:rPr lang="hr-HR" sz="2800" dirty="0" smtClean="0"/>
            </a:br>
            <a:r>
              <a:rPr lang="hr-HR" sz="2800" dirty="0" smtClean="0"/>
              <a:t/>
            </a:r>
            <a:br>
              <a:rPr lang="hr-HR" sz="2800" dirty="0" smtClean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384" y="1575089"/>
            <a:ext cx="2183080" cy="23877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265" y="1575089"/>
            <a:ext cx="3537836" cy="227993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97265" y="4027773"/>
            <a:ext cx="6096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Opišimo Tikvicu tako da imenujemo boje kojima je njegov lik načinjen. Je li to uobičajen način prikazivanja dijelova tijela? Što mislite zašto ga je autor takvim pokazao?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li to moguće u nekom od drugih filmskih rodova?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hr-H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koji je način </a:t>
            </a:r>
            <a:r>
              <a:rPr lang="hr-HR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Tikvičin</a:t>
            </a:r>
            <a:r>
              <a:rPr lang="hr-H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život  povezan s bojama od početka do kraja filma?</a:t>
            </a:r>
            <a:endParaRPr lang="hr-H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57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9107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lvl="0" algn="ctr"/>
            <a:r>
              <a:rPr lang="hr-HR" sz="2800" dirty="0"/>
              <a:t>ZVUK U FILMU</a:t>
            </a:r>
            <a:br>
              <a:rPr lang="hr-HR" sz="2800" dirty="0"/>
            </a:br>
            <a:r>
              <a:rPr lang="hr-HR" sz="2800" dirty="0"/>
              <a:t> </a:t>
            </a:r>
            <a:br>
              <a:rPr lang="hr-HR" sz="2800" dirty="0"/>
            </a:br>
            <a:r>
              <a:rPr lang="hr-HR" sz="2800" dirty="0"/>
              <a:t>Koje ste zvukove zamijetili u filmu</a:t>
            </a:r>
            <a:r>
              <a:rPr lang="hr-HR" sz="2800" dirty="0" smtClean="0"/>
              <a:t>?</a:t>
            </a:r>
            <a:br>
              <a:rPr lang="hr-HR" sz="2800" dirty="0" smtClean="0"/>
            </a:br>
            <a:r>
              <a:rPr lang="hr-HR" sz="2000" dirty="0" smtClean="0">
                <a:solidFill>
                  <a:schemeClr val="accent1">
                    <a:lumMod val="75000"/>
                  </a:schemeClr>
                </a:solidFill>
              </a:rPr>
              <a:t>(zvučni isječci)</a:t>
            </a:r>
            <a:br>
              <a:rPr lang="hr-HR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hr-HR" sz="2800" dirty="0"/>
              <a:t>Koja je uloga zvuka u filmu? Kada ne biste znali da zvukovi pripadaju ovom animiranom filmu, kojem biste im filmskom rodu pridružili? Što je ovim zvukovima postigao autor filma?</a:t>
            </a:r>
            <a:r>
              <a:rPr lang="hr-HR" sz="2800" dirty="0" smtClean="0"/>
              <a:t> </a:t>
            </a:r>
            <a:r>
              <a:rPr lang="hr-HR" sz="2800" dirty="0"/>
              <a:t/>
            </a:r>
            <a:br>
              <a:rPr lang="hr-HR" sz="2800" dirty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11" y="3819453"/>
            <a:ext cx="2431237" cy="19184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767924"/>
            <a:ext cx="2423642" cy="21303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065" y="3713483"/>
            <a:ext cx="2086131" cy="223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6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9107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b="1" dirty="0"/>
              <a:t>FILMSKI PLANOVI I RAKURSI</a:t>
            </a: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Radni list – Filmski plan i kut snimanja </a:t>
            </a:r>
            <a:r>
              <a:rPr lang="hr-HR" sz="2000" dirty="0" smtClean="0">
                <a:solidFill>
                  <a:schemeClr val="accent1">
                    <a:lumMod val="75000"/>
                  </a:schemeClr>
                </a:solidFill>
              </a:rPr>
              <a:t>(Prilog 4)</a:t>
            </a:r>
            <a:r>
              <a:rPr lang="hr-HR" sz="20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hr-HR" sz="2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hr-HR" sz="2800" dirty="0" smtClean="0"/>
              <a:t>Prepoznajte fotografijama prikazane planove i rakurse.</a:t>
            </a: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 </a:t>
            </a:r>
            <a:br>
              <a:rPr lang="hr-HR" sz="2800" dirty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949142"/>
            <a:ext cx="1961374" cy="10489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271" y="2949142"/>
            <a:ext cx="2230438" cy="11750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989" y="2849213"/>
            <a:ext cx="1927999" cy="1328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413" y="4215524"/>
            <a:ext cx="1822561" cy="15574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271" y="4528818"/>
            <a:ext cx="2230438" cy="12441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297" y="4344682"/>
            <a:ext cx="1755381" cy="167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16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9107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algn="ctr"/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 smtClean="0"/>
              <a:t>Koji je filmski plan najdojmljiviji? Što misliš zbog čega? </a:t>
            </a:r>
            <a:br>
              <a:rPr lang="hr-HR" sz="2800" dirty="0" smtClean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 smtClean="0"/>
              <a:t>Što je posebno istaknuto na licima djece? Što se u njihovim očima ogleda? Čime se još u filmu mjere osjećaji?</a:t>
            </a:r>
            <a:br>
              <a:rPr lang="hr-HR" sz="2800" dirty="0" smtClean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 smtClean="0"/>
              <a:t/>
            </a:r>
            <a:br>
              <a:rPr lang="hr-HR" sz="2800" dirty="0" smtClean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499" y="3429000"/>
            <a:ext cx="3527532" cy="131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84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9107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algn="ctr"/>
            <a:r>
              <a:rPr lang="hr-H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hr-H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hr-H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hr-H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hr-H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Radni list – </a:t>
            </a:r>
            <a:r>
              <a:rPr lang="hr-HR" sz="2800" i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Osjećaji</a:t>
            </a:r>
            <a:r>
              <a:rPr lang="hr-H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hr-HR" sz="20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(Prilog 5)</a:t>
            </a:r>
            <a:br>
              <a:rPr lang="hr-HR" sz="2000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hr-HR" sz="20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hr-HR" sz="20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000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949142"/>
            <a:ext cx="4179085" cy="21320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156" y="2871358"/>
            <a:ext cx="3764973" cy="228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91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9107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algn="ctr"/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b="1" dirty="0"/>
              <a:t>Rasprava i zaključak</a:t>
            </a:r>
            <a:br>
              <a:rPr lang="hr-HR" sz="2800" b="1" dirty="0"/>
            </a:br>
            <a:r>
              <a:rPr lang="hr-HR" sz="2800" dirty="0"/>
              <a:t>Učenici će u skupini raspraviti i zaključiti zbog čega je autor o ovoj ozbiljnoj i teškoj temi progovorio animiranim filmom. </a:t>
            </a: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791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9107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/>
              <a:t> </a:t>
            </a:r>
            <a:br>
              <a:rPr lang="hr-HR" sz="2800" dirty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60964" y="864192"/>
            <a:ext cx="6096000" cy="483414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hr-HR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PRIJEDLOG ZA STVARALAČKI RAD NAKON OBRADE FILMA: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satu Likovne kulture temperama naslikaj oči jednog junaka filma. Neka izraz i boja odgovaraju osjećajima i raspoloženju toga lika</a:t>
            </a: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Budi novinar.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Novinarskim stilom napiši vijest o događaju u </a:t>
            </a:r>
            <a:r>
              <a:rPr lang="hr-H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Ikarovoj</a:t>
            </a: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kući na početku filma.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Provedi zamišljeni intervju s upraviteljicom doma.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U obliku tablice načini karakterološku iskaznicu likovima: Simon, </a:t>
            </a:r>
            <a:r>
              <a:rPr lang="hr-HR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Camille</a:t>
            </a: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Tikvica. Navedi osobine i trenutke filma u kojima se ta osobina potvrđuje. </a:t>
            </a:r>
            <a:r>
              <a:rPr lang="hr-HR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(Prilog 6) </a:t>
            </a: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Imenuj vrste karakterizacije.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hr-H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Od </a:t>
            </a:r>
            <a:r>
              <a:rPr lang="hr-H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glinamola</a:t>
            </a:r>
            <a:r>
              <a:rPr lang="hr-H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ili plastelina izradi neki jednostavni predmet/figuricu lika animiranog filma. Tehnikom stop animacije snimi svaku promjenu položaja predmeta. Snimljene fotografije unesi u neki od računalnih programa za animaciju. </a:t>
            </a:r>
            <a:endParaRPr lang="hr-H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19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52600" y="176645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0070C0"/>
              </a:buClr>
              <a:buSzPct val="1000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2094789"/>
            <a:ext cx="6096000" cy="36564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AKTIVNOST 1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r-HR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SADRŽAJ FILMA, FABULA, LIKOVI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 je tema filma?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Tko je glavni lik filma?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kojim ga mitskim junakom ime povezuje?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kakvim uvjetima na početku filma živi dječak?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hr-HR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Prepričajte u nekoliko rečenica nesretni slučaj u kojem je poginula dječakova majka?</a:t>
            </a:r>
            <a:endParaRPr lang="hr-H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50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lvl="0"/>
            <a:r>
              <a:rPr lang="hr-HR" sz="2400" dirty="0"/>
              <a:t>Kamo je policajac </a:t>
            </a:r>
            <a:r>
              <a:rPr lang="hr-HR" sz="2400" dirty="0" err="1"/>
              <a:t>Raymond</a:t>
            </a:r>
            <a:r>
              <a:rPr lang="hr-HR" sz="2400" dirty="0"/>
              <a:t> odveo dječaka? </a:t>
            </a:r>
            <a:br>
              <a:rPr lang="hr-HR" sz="2400" dirty="0"/>
            </a:br>
            <a:r>
              <a:rPr lang="hr-HR" sz="2400" dirty="0"/>
              <a:t>Što mu je obećao?</a:t>
            </a:r>
            <a:br>
              <a:rPr lang="hr-HR" sz="2400" dirty="0"/>
            </a:br>
            <a:r>
              <a:rPr lang="hr-HR" sz="2400" dirty="0"/>
              <a:t>Koga je sve u domu za siročad upoznao </a:t>
            </a:r>
            <a:r>
              <a:rPr lang="hr-HR" sz="2400" dirty="0" err="1"/>
              <a:t>Ikar</a:t>
            </a:r>
            <a:r>
              <a:rPr lang="hr-HR" sz="2400" dirty="0"/>
              <a:t>/Tikvica?</a:t>
            </a:r>
            <a:br>
              <a:rPr lang="hr-HR" sz="2400" dirty="0"/>
            </a:br>
            <a:r>
              <a:rPr lang="hr-HR" sz="2400" dirty="0"/>
              <a:t>Koje su sudbine obilježile svako dijete ponaosob?</a:t>
            </a:r>
            <a:br>
              <a:rPr lang="hr-HR" sz="2400" dirty="0"/>
            </a:br>
            <a:r>
              <a:rPr lang="hr-HR" sz="2400" dirty="0" smtClean="0"/>
              <a:t>Tko </a:t>
            </a:r>
            <a:r>
              <a:rPr lang="hr-HR" sz="2400" dirty="0"/>
              <a:t>se među njima posebno ističe svojim ponašanjem? Je li takav tijekom cijeloga filma</a:t>
            </a:r>
            <a:r>
              <a:rPr lang="hr-HR" sz="2400" dirty="0" smtClean="0"/>
              <a:t>?</a:t>
            </a:r>
            <a:br>
              <a:rPr lang="hr-HR" sz="2400" dirty="0" smtClean="0"/>
            </a:br>
            <a:r>
              <a:rPr lang="hr-HR" sz="2400" dirty="0"/>
              <a:t/>
            </a:r>
            <a:br>
              <a:rPr lang="hr-HR" sz="2400" dirty="0"/>
            </a:br>
            <a:r>
              <a:rPr lang="hr-HR" sz="2400" dirty="0"/>
              <a:t>Vrlo jaku osobnost u filmu pokazuje djevojčica </a:t>
            </a:r>
            <a:r>
              <a:rPr lang="hr-HR" sz="2400" dirty="0" err="1"/>
              <a:t>Camille</a:t>
            </a:r>
            <a:r>
              <a:rPr lang="hr-HR" sz="2400" dirty="0"/>
              <a:t>. Osim sa smrću </a:t>
            </a:r>
            <a:r>
              <a:rPr lang="hr-HR" sz="2400" dirty="0" smtClean="0"/>
              <a:t>roditelja, </a:t>
            </a:r>
            <a:r>
              <a:rPr lang="hr-HR" sz="2400" dirty="0"/>
              <a:t>s kojim se problemom ona susreće?</a:t>
            </a:r>
            <a:br>
              <a:rPr lang="hr-HR" sz="2400" dirty="0"/>
            </a:br>
            <a:r>
              <a:rPr lang="hr-HR" sz="2400" dirty="0"/>
              <a:t>Kakav  se odnos razvija između Tikvice i </a:t>
            </a:r>
            <a:r>
              <a:rPr lang="hr-HR" sz="2400" dirty="0" err="1"/>
              <a:t>Camille</a:t>
            </a:r>
            <a:r>
              <a:rPr lang="hr-HR" sz="2400" dirty="0"/>
              <a:t>?</a:t>
            </a:r>
            <a:br>
              <a:rPr lang="hr-HR" sz="2400" dirty="0"/>
            </a:br>
            <a:r>
              <a:rPr lang="hr-HR" sz="2800" dirty="0"/>
              <a:t> </a:t>
            </a:r>
            <a:br>
              <a:rPr lang="hr-HR" sz="2800" dirty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09" y="1075090"/>
            <a:ext cx="1977736" cy="86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2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2888672" y="993776"/>
            <a:ext cx="7626927" cy="25806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 smtClean="0"/>
              <a:t>U dvije-tri rečenice opišite odnos Tikvice i gospodina </a:t>
            </a:r>
            <a:r>
              <a:rPr lang="hr-HR" sz="2800" dirty="0" err="1" smtClean="0"/>
              <a:t>Raymonda</a:t>
            </a:r>
            <a:r>
              <a:rPr lang="hr-HR" sz="2800" dirty="0" smtClean="0"/>
              <a:t>?</a:t>
            </a:r>
            <a:br>
              <a:rPr lang="hr-HR" sz="2800" dirty="0" smtClean="0"/>
            </a:br>
            <a:r>
              <a:rPr lang="hr-HR" sz="2800" dirty="0" smtClean="0"/>
              <a:t>Koje sve odrasle osobe vole i podupiru djecu?</a:t>
            </a:r>
            <a:br>
              <a:rPr lang="hr-HR" sz="2800" dirty="0" smtClean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140" y="3095987"/>
            <a:ext cx="3939992" cy="277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1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algn="ctr"/>
            <a:r>
              <a:rPr lang="hr-HR" sz="2000" dirty="0" smtClean="0">
                <a:solidFill>
                  <a:schemeClr val="accent1">
                    <a:lumMod val="75000"/>
                  </a:schemeClr>
                </a:solidFill>
              </a:rPr>
              <a:t>(Filmski </a:t>
            </a:r>
            <a:r>
              <a:rPr lang="hr-HR" sz="2000" dirty="0">
                <a:solidFill>
                  <a:schemeClr val="accent1">
                    <a:lumMod val="75000"/>
                  </a:schemeClr>
                </a:solidFill>
              </a:rPr>
              <a:t>isječak: </a:t>
            </a:r>
            <a:r>
              <a:rPr lang="hr-HR" sz="2000" dirty="0" smtClean="0">
                <a:solidFill>
                  <a:schemeClr val="accent1">
                    <a:lumMod val="75000"/>
                  </a:schemeClr>
                </a:solidFill>
              </a:rPr>
              <a:t>52‘07-52'18)</a:t>
            </a:r>
            <a:br>
              <a:rPr lang="hr-HR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Filmski isječak prikazuje jedan od sretnih zajedničkih trenutaka? Navedite još neki lijep događaj iz filma u kojemu sudjeluju djeca</a:t>
            </a:r>
            <a:r>
              <a:rPr lang="hr-HR" sz="2800" dirty="0" smtClean="0"/>
              <a:t>.</a:t>
            </a:r>
            <a:br>
              <a:rPr lang="hr-HR" sz="2800" dirty="0" smtClean="0"/>
            </a:br>
            <a:endParaRPr lang="hr-HR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48" y="3243089"/>
            <a:ext cx="3292189" cy="14910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318" y="3243089"/>
            <a:ext cx="3356958" cy="146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7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lvl="0"/>
            <a:r>
              <a:rPr lang="hr-HR" sz="2800" dirty="0"/>
              <a:t>Što se na kraju filma dogodilo s Tikvicom i </a:t>
            </a:r>
            <a:r>
              <a:rPr lang="hr-HR" sz="2800" dirty="0" err="1"/>
              <a:t>Camille</a:t>
            </a:r>
            <a:r>
              <a:rPr lang="hr-HR" sz="2800" dirty="0"/>
              <a:t>?</a:t>
            </a:r>
            <a:br>
              <a:rPr lang="hr-HR" sz="2800" dirty="0"/>
            </a:br>
            <a:r>
              <a:rPr lang="hr-HR" sz="2800" dirty="0"/>
              <a:t>Kako to prihvaćaju ostali? A Simon? Koju rečenicu izgovara, a kojom pruža podršku Tikvici</a:t>
            </a:r>
            <a:r>
              <a:rPr lang="hr-HR" sz="2800" dirty="0" smtClean="0"/>
              <a:t>?</a:t>
            </a:r>
            <a:br>
              <a:rPr lang="hr-HR" sz="2800" dirty="0" smtClean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 smtClean="0"/>
              <a:t/>
            </a:r>
            <a:br>
              <a:rPr lang="hr-HR" sz="2800" dirty="0" smtClean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423246"/>
            <a:ext cx="47625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6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lvl="0"/>
            <a:r>
              <a:rPr lang="hr-HR" sz="2800" dirty="0" smtClean="0"/>
              <a:t/>
            </a:r>
            <a:br>
              <a:rPr lang="hr-HR" sz="2800" dirty="0" smtClean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8" y="993776"/>
            <a:ext cx="2876982" cy="3057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363" y="1257734"/>
            <a:ext cx="3944892" cy="24310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12918" y="4405886"/>
            <a:ext cx="6096000" cy="12777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hr-H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 u prenesenom značenju znači „saviti gnijezdo“? Što gnijezdo simbolizira? Kako bi takav stilski postupak nazvali u književnosti?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hr-H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Tko sve u filmu savija gnijezdo?</a:t>
            </a:r>
            <a:endParaRPr lang="hr-H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62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52600" y="993776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algn="ctr"/>
            <a:r>
              <a:rPr lang="hr-HR" sz="2000" dirty="0"/>
              <a:t>AKTIVNOST 2</a:t>
            </a:r>
            <a:r>
              <a:rPr lang="hr-HR" sz="2800" dirty="0"/>
              <a:t/>
            </a:r>
            <a:br>
              <a:rPr lang="hr-HR" sz="2800" dirty="0"/>
            </a:br>
            <a:r>
              <a:rPr lang="hr-HR" sz="2800" b="1" dirty="0"/>
              <a:t>FILMSKI ROD</a:t>
            </a:r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> </a:t>
            </a:r>
            <a:br>
              <a:rPr lang="hr-HR" sz="2800" dirty="0"/>
            </a:br>
            <a:r>
              <a:rPr lang="hr-HR" sz="2800" dirty="0"/>
              <a:t>OSVRT NA ODABIR FILMSKOG RODA:</a:t>
            </a:r>
            <a:br>
              <a:rPr lang="hr-HR" sz="2800" dirty="0"/>
            </a:br>
            <a:r>
              <a:rPr lang="hr-HR" sz="2800" dirty="0"/>
              <a:t>Kojem bi filmskom rodu bolje odgovarala tema? </a:t>
            </a:r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 smtClean="0"/>
              <a:t>Kojem </a:t>
            </a:r>
            <a:r>
              <a:rPr lang="hr-HR" sz="2800" dirty="0"/>
              <a:t>bi žanru pripadao taj film?</a:t>
            </a:r>
            <a:br>
              <a:rPr lang="hr-HR" sz="2800" dirty="0"/>
            </a:br>
            <a:r>
              <a:rPr lang="hr-HR" sz="2800" dirty="0"/>
              <a:t>Ima li u filmu elemenata komedije? </a:t>
            </a:r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 smtClean="0"/>
              <a:t>Što </a:t>
            </a:r>
            <a:r>
              <a:rPr lang="hr-HR" sz="2800" dirty="0"/>
              <a:t>te u filmu nasmijalo?</a:t>
            </a:r>
            <a:br>
              <a:rPr lang="hr-HR" sz="2800" dirty="0"/>
            </a:br>
            <a:r>
              <a:rPr lang="hr-HR" sz="2800" dirty="0" smtClean="0"/>
              <a:t/>
            </a:r>
            <a:br>
              <a:rPr lang="hr-HR" sz="2800" dirty="0" smtClean="0"/>
            </a:b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693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Shape 49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1714500" y="1191203"/>
            <a:ext cx="8763000" cy="36544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rtlCol="0" anchor="t" anchorCtr="0">
            <a:noAutofit/>
          </a:bodyPr>
          <a:lstStyle/>
          <a:p>
            <a:pPr algn="ctr"/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dirty="0"/>
              <a:t>Kojem filmskom rodu film pripada? Kojoj podvrsti?</a:t>
            </a:r>
            <a:br>
              <a:rPr lang="hr-HR" sz="2800" dirty="0"/>
            </a:br>
            <a:r>
              <a:rPr lang="hr-HR" sz="2800" dirty="0"/>
              <a:t>Od čega su </a:t>
            </a:r>
            <a:r>
              <a:rPr lang="hr-HR" sz="2800" dirty="0" smtClean="0"/>
              <a:t>lutke, </a:t>
            </a:r>
            <a:r>
              <a:rPr lang="hr-HR" sz="2800" dirty="0"/>
              <a:t>koje predstavljaju </a:t>
            </a:r>
            <a:r>
              <a:rPr lang="hr-HR" sz="2800" dirty="0" smtClean="0"/>
              <a:t>likove, </a:t>
            </a:r>
            <a:r>
              <a:rPr lang="hr-HR" sz="2800" dirty="0"/>
              <a:t>načinjene? Kako su animirane lutke?</a:t>
            </a:r>
            <a:br>
              <a:rPr lang="hr-HR" sz="2800" dirty="0"/>
            </a:br>
            <a:r>
              <a:rPr lang="hr-HR" sz="2800" dirty="0" smtClean="0"/>
              <a:t/>
            </a:r>
            <a:br>
              <a:rPr lang="hr-HR" sz="2800" dirty="0" smtClean="0"/>
            </a:b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399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324</Words>
  <Application>Microsoft Office PowerPoint</Application>
  <PresentationFormat>Widescreen</PresentationFormat>
  <Paragraphs>56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 </vt:lpstr>
      <vt:lpstr>Kamo je policajac Raymond odveo dječaka?  Što mu je obećao? Koga je sve u domu za siročad upoznao Ikar/Tikvica? Koje su sudbine obilježile svako dijete ponaosob? Tko se među njima posebno ističe svojim ponašanjem? Je li takav tijekom cijeloga filma?  Vrlo jaku osobnost u filmu pokazuje djevojčica Camille. Osim sa smrću roditelja, s kojim se problemom ona susreće? Kakav  se odnos razvija između Tikvice i Camille?   </vt:lpstr>
      <vt:lpstr>  U dvije-tri rečenice opišite odnos Tikvice i gospodina Raymonda? Koje sve odrasle osobe vole i podupiru djecu? </vt:lpstr>
      <vt:lpstr>(Filmski isječak: 52‘07-52'18)  Filmski isječak prikazuje jedan od sretnih zajedničkih trenutaka? Navedite još neki lijep događaj iz filma u kojemu sudjeluju djeca. </vt:lpstr>
      <vt:lpstr>Što se na kraju filma dogodilo s Tikvicom i Camille? Kako to prihvaćaju ostali? A Simon? Koju rečenicu izgovara, a kojom pruža podršku Tikvici?    </vt:lpstr>
      <vt:lpstr> </vt:lpstr>
      <vt:lpstr>AKTIVNOST 2 FILMSKI ROD   OSVRT NA ODABIR FILMSKOG RODA: Kojem bi filmskom rodu bolje odgovarala tema?  Kojem bi žanru pripadao taj film? Ima li u filmu elemenata komedije?  Što te u filmu nasmijalo?  </vt:lpstr>
      <vt:lpstr> Kojem filmskom rodu film pripada? Kojoj podvrsti? Od čega su lutke, koje predstavljaju likove, načinjene? Kako su animirane lutke?  </vt:lpstr>
      <vt:lpstr>STOP ANIMACIJA  Tehnika animacije u kojoj se stvara iluzija pokreta neživih predmeta. To se postiže fotografiranjem svake zasebne faze pokreta predmeta u kadru. Kada se snimljene fotografije projiciraju u nizu, nastaje iluzija kretanja predmeta.  </vt:lpstr>
      <vt:lpstr>AKTIVNOST 3   FILMSKA IZRAŽAJNA SREDSTVA  Prisjetimo se filmskih izražajnih sredstava i nabrojimo ih. Koje vam je stilsko izražajno sredstvo u filmu najdojmljivije?  </vt:lpstr>
      <vt:lpstr>BOJA U FILMU  </vt:lpstr>
      <vt:lpstr>ZVUK U FILMU   Koje ste zvukove zamijetili u filmu? (zvučni isječci) Koja je uloga zvuka u filmu? Kada ne biste znali da zvukovi pripadaju ovom animiranom filmu, kojem biste im filmskom rodu pridružili? Što je ovim zvukovima postigao autor filma?  </vt:lpstr>
      <vt:lpstr> FILMSKI PLANOVI I RAKURSI Radni list – Filmski plan i kut snimanja (Prilog 4) Prepoznajte fotografijama prikazane planove i rakurse.    </vt:lpstr>
      <vt:lpstr> Koji je filmski plan najdojmljiviji? Što misliš zbog čega?   Što je posebno istaknuto na licima djece? Što se u njihovim očima ogleda? Čime se još u filmu mjere osjećaji?    </vt:lpstr>
      <vt:lpstr>  Radni list – Osjećaji (Prilog 5)  </vt:lpstr>
      <vt:lpstr>   Rasprava i zaključak Učenici će u skupini raspraviti i zaključiti zbog čega je autor o ovoj ozbiljnoj i teškoj temi progovorio animiranim filmom. </vt:lpstr>
      <vt:lpstr>  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13</cp:revision>
  <dcterms:created xsi:type="dcterms:W3CDTF">2017-10-09T11:58:34Z</dcterms:created>
  <dcterms:modified xsi:type="dcterms:W3CDTF">2017-10-09T23:33:29Z</dcterms:modified>
</cp:coreProperties>
</file>