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314" r:id="rId3"/>
    <p:sldId id="316" r:id="rId4"/>
    <p:sldId id="317" r:id="rId5"/>
    <p:sldId id="319" r:id="rId6"/>
    <p:sldId id="320" r:id="rId7"/>
    <p:sldId id="321" r:id="rId8"/>
    <p:sldId id="322" r:id="rId9"/>
    <p:sldId id="327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har char="●"/>
              <a:defRPr/>
            </a:lvl1pPr>
            <a:lvl2pPr lvl="1">
              <a:spcBef>
                <a:spcPts val="0"/>
              </a:spcBef>
              <a:buChar char="○"/>
              <a:defRPr/>
            </a:lvl2pPr>
            <a:lvl3pPr lvl="2">
              <a:spcBef>
                <a:spcPts val="0"/>
              </a:spcBef>
              <a:buChar char="■"/>
              <a:defRPr/>
            </a:lvl3pPr>
            <a:lvl4pPr lvl="3">
              <a:spcBef>
                <a:spcPts val="0"/>
              </a:spcBef>
              <a:buChar char="●"/>
              <a:defRPr/>
            </a:lvl4pPr>
            <a:lvl5pPr lvl="4">
              <a:spcBef>
                <a:spcPts val="0"/>
              </a:spcBef>
              <a:buChar char="○"/>
              <a:defRPr/>
            </a:lvl5pPr>
            <a:lvl6pPr lvl="5">
              <a:spcBef>
                <a:spcPts val="0"/>
              </a:spcBef>
              <a:buChar char="■"/>
              <a:defRPr/>
            </a:lvl6pPr>
            <a:lvl7pPr lvl="6">
              <a:spcBef>
                <a:spcPts val="0"/>
              </a:spcBef>
              <a:buChar char="●"/>
              <a:defRPr/>
            </a:lvl7pPr>
            <a:lvl8pPr lvl="7">
              <a:spcBef>
                <a:spcPts val="0"/>
              </a:spcBef>
              <a:buChar char="○"/>
              <a:defRPr/>
            </a:lvl8pPr>
            <a:lvl9pPr lvl="8">
              <a:spcBef>
                <a:spcPts val="0"/>
              </a:spcBef>
              <a:buChar char="■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327375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4684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7688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5775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5185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0796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855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2360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312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7655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/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/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/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/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/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/>
            </a:lvl1pPr>
            <a:lvl2pPr marL="457200" lvl="1" indent="0" rtl="0">
              <a:spcBef>
                <a:spcPts val="0"/>
              </a:spcBef>
              <a:buFont typeface="Calibri"/>
              <a:buNone/>
              <a:defRPr/>
            </a:lvl2pPr>
            <a:lvl3pPr marL="914400" lvl="2" indent="0" rtl="0">
              <a:spcBef>
                <a:spcPts val="0"/>
              </a:spcBef>
              <a:buFont typeface="Calibri"/>
              <a:buNone/>
              <a:defRPr/>
            </a:lvl3pPr>
            <a:lvl4pPr marL="1371600" lvl="3" indent="0" rtl="0">
              <a:spcBef>
                <a:spcPts val="0"/>
              </a:spcBef>
              <a:buFont typeface="Calibri"/>
              <a:buNone/>
              <a:defRPr/>
            </a:lvl4pPr>
            <a:lvl5pPr marL="1828800" lvl="4" indent="0" rtl="0">
              <a:spcBef>
                <a:spcPts val="0"/>
              </a:spcBef>
              <a:buFont typeface="Calibri"/>
              <a:buNone/>
              <a:defRPr/>
            </a:lvl5pPr>
            <a:lvl6pPr marL="2286000" lvl="5" indent="0" rtl="0">
              <a:spcBef>
                <a:spcPts val="0"/>
              </a:spcBef>
              <a:buFont typeface="Calibri"/>
              <a:buNone/>
              <a:defRPr/>
            </a:lvl6pPr>
            <a:lvl7pPr marL="2743200" lvl="6" indent="0" rtl="0">
              <a:spcBef>
                <a:spcPts val="0"/>
              </a:spcBef>
              <a:buFont typeface="Calibri"/>
              <a:buNone/>
              <a:defRPr/>
            </a:lvl7pPr>
            <a:lvl8pPr marL="3200400" lvl="7" indent="0" rtl="0">
              <a:spcBef>
                <a:spcPts val="0"/>
              </a:spcBef>
              <a:buFont typeface="Calibri"/>
              <a:buNone/>
              <a:defRPr/>
            </a:lvl8pPr>
            <a:lvl9pPr marL="3657600" lvl="8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/>
            </a:lvl1pPr>
            <a:lvl2pPr marL="457200" lvl="1" indent="0" rtl="0">
              <a:spcBef>
                <a:spcPts val="0"/>
              </a:spcBef>
              <a:buFont typeface="Calibri"/>
              <a:buNone/>
              <a:defRPr/>
            </a:lvl2pPr>
            <a:lvl3pPr marL="914400" lvl="2" indent="0" rtl="0">
              <a:spcBef>
                <a:spcPts val="0"/>
              </a:spcBef>
              <a:buFont typeface="Calibri"/>
              <a:buNone/>
              <a:defRPr/>
            </a:lvl3pPr>
            <a:lvl4pPr marL="1371600" lvl="3" indent="0" rtl="0">
              <a:spcBef>
                <a:spcPts val="0"/>
              </a:spcBef>
              <a:buFont typeface="Calibri"/>
              <a:buNone/>
              <a:defRPr/>
            </a:lvl4pPr>
            <a:lvl5pPr marL="1828800" lvl="4" indent="0" rtl="0">
              <a:spcBef>
                <a:spcPts val="0"/>
              </a:spcBef>
              <a:buFont typeface="Calibri"/>
              <a:buNone/>
              <a:defRPr/>
            </a:lvl5pPr>
            <a:lvl6pPr marL="2286000" lvl="5" indent="0" rtl="0">
              <a:spcBef>
                <a:spcPts val="0"/>
              </a:spcBef>
              <a:buFont typeface="Calibri"/>
              <a:buNone/>
              <a:defRPr/>
            </a:lvl6pPr>
            <a:lvl7pPr marL="2743200" lvl="6" indent="0" rtl="0">
              <a:spcBef>
                <a:spcPts val="0"/>
              </a:spcBef>
              <a:buFont typeface="Calibri"/>
              <a:buNone/>
              <a:defRPr/>
            </a:lvl7pPr>
            <a:lvl8pPr marL="3200400" lvl="7" indent="0" rtl="0">
              <a:spcBef>
                <a:spcPts val="0"/>
              </a:spcBef>
              <a:buFont typeface="Calibri"/>
              <a:buNone/>
              <a:defRPr/>
            </a:lvl8pPr>
            <a:lvl9pPr marL="3657600" lvl="8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 algn="l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lv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lvl="1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lvl="2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lvl="3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lvl="4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lvl="5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lvl="6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lvl="7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lvl="8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/>
            </a:lvl1pPr>
            <a:lvl2pPr marL="457200" marR="0" lvl="1" indent="0" algn="l" rtl="0">
              <a:spcBef>
                <a:spcPts val="0"/>
              </a:spcBef>
              <a:defRPr/>
            </a:lvl2pPr>
            <a:lvl3pPr marL="914400" marR="0" lvl="2" indent="0" algn="l" rtl="0">
              <a:spcBef>
                <a:spcPts val="0"/>
              </a:spcBef>
              <a:defRPr/>
            </a:lvl3pPr>
            <a:lvl4pPr marL="1371600" marR="0" lvl="3" indent="0" algn="l" rtl="0">
              <a:spcBef>
                <a:spcPts val="0"/>
              </a:spcBef>
              <a:defRPr/>
            </a:lvl4pPr>
            <a:lvl5pPr marL="1828800" marR="0" lvl="4" indent="0" algn="l" rtl="0">
              <a:spcBef>
                <a:spcPts val="0"/>
              </a:spcBef>
              <a:defRPr/>
            </a:lvl5pPr>
            <a:lvl6pPr marL="2286000" marR="0" lvl="5" indent="0" algn="l" rtl="0">
              <a:spcBef>
                <a:spcPts val="0"/>
              </a:spcBef>
              <a:defRPr/>
            </a:lvl6pPr>
            <a:lvl7pPr marL="2743200" marR="0" lvl="6" indent="0" algn="l" rtl="0">
              <a:spcBef>
                <a:spcPts val="0"/>
              </a:spcBef>
              <a:defRPr/>
            </a:lvl7pPr>
            <a:lvl8pPr marL="3200400" marR="0" lvl="7" indent="0" algn="l" rtl="0">
              <a:spcBef>
                <a:spcPts val="0"/>
              </a:spcBef>
              <a:defRPr/>
            </a:lvl8pPr>
            <a:lvl9pPr marL="365760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 r="918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subTitle" idx="1"/>
          </p:nvPr>
        </p:nvSpPr>
        <p:spPr>
          <a:xfrm>
            <a:off x="7899094" y="0"/>
            <a:ext cx="1244906" cy="9584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00" y="5141912"/>
            <a:ext cx="1216025" cy="92551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1330325" y="3876819"/>
            <a:ext cx="7696200" cy="17239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hr-HR" sz="2800" b="1" i="1" dirty="0" err="1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Claude</a:t>
            </a:r>
            <a:r>
              <a:rPr lang="hr-HR" sz="2800" b="1" i="1" dirty="0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r-HR" sz="2800" b="1" i="1" dirty="0" err="1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Barras</a:t>
            </a:r>
            <a:r>
              <a:rPr lang="hr-HR" sz="2800" b="1" i="1" dirty="0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: Moj život kao Tikvica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lang="hr-HR" sz="2800" b="1" i="1" dirty="0" smtClean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Tx/>
              <a:buChar char="-"/>
            </a:pPr>
            <a:r>
              <a:rPr lang="hr-HR" sz="2800" b="1" i="0" u="none" strike="noStrike" cap="none" dirty="0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AKTIVNOSTI PRIJE </a:t>
            </a:r>
            <a:r>
              <a:rPr lang="hr-HR" sz="2800" b="1" i="0" u="none" strike="noStrike" cap="none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GLEDANJA FILMA: </a:t>
            </a:r>
            <a:endParaRPr lang="hr-HR" sz="2800" b="1" i="0" u="none" strike="noStrike" cap="none" dirty="0" smtClean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Tx/>
              <a:buChar char="-"/>
            </a:pPr>
            <a:endParaRPr lang="hr-HR" sz="2800" b="1" i="0" u="none" strike="noStrike" cap="none" dirty="0" smtClean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Tx/>
              <a:buChar char="-"/>
            </a:pPr>
            <a:r>
              <a:rPr lang="hr-HR" sz="2800" b="1" i="0" u="none" strike="noStrike" cap="none" dirty="0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PONAVLJANJE FILMSKIH SADRŽAJA</a:t>
            </a:r>
            <a:endParaRPr lang="en-US" sz="2800" b="1" i="0" u="none" strike="noStrike" cap="none" dirty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82999" y="1341919"/>
            <a:ext cx="3195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800" dirty="0"/>
              <a:t>FILMSKI RODOVI:</a:t>
            </a:r>
          </a:p>
        </p:txBody>
      </p:sp>
      <p:sp>
        <p:nvSpPr>
          <p:cNvPr id="3" name="Rectangle 2"/>
          <p:cNvSpPr/>
          <p:nvPr/>
        </p:nvSpPr>
        <p:spPr>
          <a:xfrm>
            <a:off x="1553378" y="2736503"/>
            <a:ext cx="59601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/>
              <a:t>NABROJITE FILMSKE RODOVE.</a:t>
            </a:r>
          </a:p>
          <a:p>
            <a:pPr marL="203200"/>
            <a:endParaRPr lang="hr-HR" sz="2400" dirty="0"/>
          </a:p>
          <a:p>
            <a:r>
              <a:rPr lang="hr-HR" sz="2400" dirty="0"/>
              <a:t>OPIŠITE.</a:t>
            </a:r>
          </a:p>
          <a:p>
            <a:pPr marL="546100" indent="-342900">
              <a:buAutoNum type="alphaUcParenR"/>
            </a:pPr>
            <a:r>
              <a:rPr lang="hr-HR" sz="2400" dirty="0"/>
              <a:t>Kakav je to IGRANI FILM?</a:t>
            </a:r>
          </a:p>
          <a:p>
            <a:pPr marL="546100" indent="-342900">
              <a:buAutoNum type="alphaUcParenR"/>
            </a:pPr>
            <a:r>
              <a:rPr lang="hr-HR" sz="2400" dirty="0"/>
              <a:t>Kakav je to DOKUMENTARNI FILM?</a:t>
            </a:r>
          </a:p>
          <a:p>
            <a:pPr marL="546100" indent="-342900">
              <a:buAutoNum type="alphaUcParenR"/>
            </a:pPr>
            <a:r>
              <a:rPr lang="hr-HR" sz="2400" dirty="0"/>
              <a:t>Kakav je to ANIMIRANI FILM?</a:t>
            </a:r>
          </a:p>
        </p:txBody>
      </p:sp>
    </p:spTree>
    <p:extLst>
      <p:ext uri="{BB962C8B-B14F-4D97-AF65-F5344CB8AC3E}">
        <p14:creationId xmlns:p14="http://schemas.microsoft.com/office/powerpoint/2010/main" val="744312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hr-HR" sz="2800" dirty="0"/>
              <a:t>IGRANI FILM – film koji nastaje na temelju filmske priče, u njemu glume glumci.</a:t>
            </a:r>
            <a:br>
              <a:rPr lang="hr-HR" sz="2800" dirty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DOKUMENTARNI FILM – film koji prikazuje stvarnost onakvom kakva ona jest,  bez uljepšavanja.</a:t>
            </a:r>
            <a:br>
              <a:rPr lang="hr-HR" sz="2800" dirty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ANIMIRANI FILM – film kojim se oživljava ono što u stvarnosti nije živo (</a:t>
            </a:r>
            <a:r>
              <a:rPr lang="hr-HR" sz="2800" dirty="0" err="1"/>
              <a:t>anima</a:t>
            </a:r>
            <a:r>
              <a:rPr lang="hr-HR" sz="2800" dirty="0"/>
              <a:t> – lat. duša). </a:t>
            </a:r>
            <a:r>
              <a:rPr lang="en-US" sz="2800" dirty="0" err="1"/>
              <a:t>Iluzija</a:t>
            </a:r>
            <a:r>
              <a:rPr lang="en-US" sz="2800" dirty="0"/>
              <a:t> </a:t>
            </a:r>
            <a:r>
              <a:rPr lang="en-US" sz="2800" dirty="0" err="1"/>
              <a:t>pokreta</a:t>
            </a:r>
            <a:r>
              <a:rPr lang="en-US" sz="2800" dirty="0"/>
              <a:t> </a:t>
            </a:r>
            <a:r>
              <a:rPr lang="en-US" sz="2800" dirty="0" err="1"/>
              <a:t>dobiva</a:t>
            </a:r>
            <a:r>
              <a:rPr lang="en-US" sz="2800" dirty="0"/>
              <a:t> se </a:t>
            </a:r>
            <a:r>
              <a:rPr lang="en-US" sz="2800" dirty="0" err="1"/>
              <a:t>uzastopnim</a:t>
            </a:r>
            <a:r>
              <a:rPr lang="en-US" sz="2800" dirty="0"/>
              <a:t> </a:t>
            </a:r>
            <a:r>
              <a:rPr lang="en-US" sz="2800" dirty="0" err="1"/>
              <a:t>slikanjem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snimanjem</a:t>
            </a:r>
            <a:r>
              <a:rPr lang="en-US" sz="2800" dirty="0"/>
              <a:t> </a:t>
            </a:r>
            <a:r>
              <a:rPr lang="en-US" sz="2800" dirty="0" err="1"/>
              <a:t>pojedinih</a:t>
            </a:r>
            <a:r>
              <a:rPr lang="en-US" sz="2800" dirty="0"/>
              <a:t> </a:t>
            </a:r>
            <a:r>
              <a:rPr lang="en-US" sz="2800" dirty="0" err="1"/>
              <a:t>sličica</a:t>
            </a:r>
            <a:r>
              <a:rPr lang="en-US" sz="2800" dirty="0"/>
              <a:t> – “</a:t>
            </a:r>
            <a:r>
              <a:rPr lang="en-US" sz="2800" dirty="0" err="1"/>
              <a:t>sličicu</a:t>
            </a:r>
            <a:r>
              <a:rPr lang="en-US" sz="2800" dirty="0"/>
              <a:t> </a:t>
            </a:r>
            <a:r>
              <a:rPr lang="en-US" sz="2800" dirty="0" err="1"/>
              <a:t>po</a:t>
            </a:r>
            <a:r>
              <a:rPr lang="en-US" sz="2800" dirty="0"/>
              <a:t> </a:t>
            </a:r>
            <a:r>
              <a:rPr lang="en-US" sz="2800" dirty="0" err="1"/>
              <a:t>sličicu</a:t>
            </a:r>
            <a:r>
              <a:rPr lang="en-US" sz="2800" dirty="0"/>
              <a:t>”</a:t>
            </a:r>
            <a:r>
              <a:rPr lang="hr-HR" sz="2800" dirty="0"/>
              <a:t> (24 sličice u sekundi).</a:t>
            </a:r>
            <a:br>
              <a:rPr lang="hr-HR" sz="2800" dirty="0"/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13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42621" y="1448585"/>
            <a:ext cx="3060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/>
              <a:t>PODVRSTE ANIMIRANOG FILMA</a:t>
            </a:r>
            <a:r>
              <a:rPr lang="hr-HR" sz="1800" dirty="0"/>
              <a:t>:</a:t>
            </a:r>
            <a:endParaRPr lang="hr-HR" dirty="0"/>
          </a:p>
        </p:txBody>
      </p:sp>
      <p:sp>
        <p:nvSpPr>
          <p:cNvPr id="5" name="Rectangle 4"/>
          <p:cNvSpPr/>
          <p:nvPr/>
        </p:nvSpPr>
        <p:spPr>
          <a:xfrm>
            <a:off x="656621" y="257737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6100" indent="-342900">
              <a:buAutoNum type="arabicPeriod"/>
            </a:pPr>
            <a:r>
              <a:rPr lang="hr-HR" dirty="0"/>
              <a:t>CRTANI</a:t>
            </a:r>
          </a:p>
          <a:p>
            <a:pPr marL="546100" indent="-342900">
              <a:buAutoNum type="arabicPeriod"/>
            </a:pPr>
            <a:r>
              <a:rPr lang="hr-HR" dirty="0"/>
              <a:t>LUTKARSKI</a:t>
            </a:r>
          </a:p>
          <a:p>
            <a:pPr marL="546100" indent="-342900">
              <a:buAutoNum type="arabicPeriod"/>
            </a:pPr>
            <a:r>
              <a:rPr lang="hr-HR" dirty="0"/>
              <a:t>KOLAŽNI</a:t>
            </a:r>
          </a:p>
          <a:p>
            <a:pPr marL="546100" indent="-342900">
              <a:buAutoNum type="arabicPeriod"/>
            </a:pPr>
            <a:r>
              <a:rPr lang="hr-HR" dirty="0"/>
              <a:t>RAČUNALNA ANIMACIJA</a:t>
            </a:r>
          </a:p>
        </p:txBody>
      </p:sp>
      <p:pic>
        <p:nvPicPr>
          <p:cNvPr id="8" name="Shape 1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5455" y="2820987"/>
            <a:ext cx="1645387" cy="2450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215" descr="http://proleksis.lzmk.hr/slike1/x_a013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8331" y="1670320"/>
            <a:ext cx="1531345" cy="1814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8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6551" y="3854660"/>
            <a:ext cx="1973990" cy="189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44925" y="3854660"/>
            <a:ext cx="3059283" cy="1923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75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0" y="252105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3200" algn="ctr"/>
            <a:r>
              <a:rPr lang="hr-HR" sz="1800" dirty="0">
                <a:solidFill>
                  <a:srgbClr val="0070C0"/>
                </a:solidFill>
              </a:rPr>
              <a:t>Budimo filmski kritičari. Za svaki filmski rod preporučimo po jedan primjer filma koji smo gledali u posljednje vrijeme.</a:t>
            </a:r>
          </a:p>
          <a:p>
            <a:pPr marL="203200" algn="ctr"/>
            <a:r>
              <a:rPr lang="hr-HR" sz="1800" dirty="0">
                <a:solidFill>
                  <a:srgbClr val="0070C0"/>
                </a:solidFill>
              </a:rPr>
              <a:t>(Prilog 1)</a:t>
            </a:r>
          </a:p>
          <a:p>
            <a:pPr marL="203200" algn="ctr"/>
            <a:endParaRPr lang="hr-HR" sz="1800" dirty="0"/>
          </a:p>
          <a:p>
            <a:pPr marL="203200" algn="ctr"/>
            <a:endParaRPr lang="hr-HR" sz="1800" dirty="0"/>
          </a:p>
          <a:p>
            <a:pPr marL="203200" algn="ctr"/>
            <a:r>
              <a:rPr lang="hr-HR" sz="1800" dirty="0"/>
              <a:t>S hrpice nasumce uzmi jedan listić s preporukom drugog učenika.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51405" y="1590276"/>
            <a:ext cx="3363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 dirty="0"/>
              <a:t>„FILMSKI KRITIČARI”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19188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10949" y="1148856"/>
            <a:ext cx="5905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800" dirty="0"/>
              <a:t>FILMSKA IZRAŽAJNA SREDSTVA: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0328" y="2082188"/>
            <a:ext cx="48859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hr-HR" sz="2000" dirty="0"/>
              <a:t>FILMSKA SLIKA</a:t>
            </a:r>
          </a:p>
          <a:p>
            <a:pPr>
              <a:buFontTx/>
              <a:buChar char="-"/>
            </a:pPr>
            <a:r>
              <a:rPr lang="hr-HR" sz="2000" dirty="0"/>
              <a:t>GLUMA</a:t>
            </a:r>
          </a:p>
          <a:p>
            <a:pPr>
              <a:buFontTx/>
              <a:buChar char="-"/>
            </a:pPr>
            <a:r>
              <a:rPr lang="hr-HR" sz="2000" dirty="0"/>
              <a:t>GOVOR LIKOVA</a:t>
            </a:r>
          </a:p>
          <a:p>
            <a:pPr>
              <a:buFontTx/>
              <a:buChar char="-"/>
            </a:pPr>
            <a:r>
              <a:rPr lang="hr-HR" sz="2000" dirty="0"/>
              <a:t>GLAZBA</a:t>
            </a:r>
          </a:p>
          <a:p>
            <a:pPr>
              <a:buFontTx/>
              <a:buChar char="-"/>
            </a:pPr>
            <a:r>
              <a:rPr lang="hr-HR" sz="2000" dirty="0"/>
              <a:t>ZVUKOVI U FILMU</a:t>
            </a:r>
          </a:p>
          <a:p>
            <a:pPr>
              <a:buFontTx/>
              <a:buChar char="-"/>
            </a:pPr>
            <a:r>
              <a:rPr lang="hr-HR" sz="2000" dirty="0"/>
              <a:t>BOJA</a:t>
            </a:r>
          </a:p>
          <a:p>
            <a:pPr>
              <a:buFontTx/>
              <a:buChar char="-"/>
            </a:pPr>
            <a:r>
              <a:rPr lang="hr-HR" sz="2000" dirty="0"/>
              <a:t>OSVJETLJENJE</a:t>
            </a:r>
          </a:p>
          <a:p>
            <a:pPr>
              <a:buFontTx/>
              <a:buChar char="-"/>
            </a:pPr>
            <a:r>
              <a:rPr lang="hr-HR" sz="2000" dirty="0"/>
              <a:t>KADAR</a:t>
            </a:r>
          </a:p>
          <a:p>
            <a:pPr>
              <a:buFontTx/>
              <a:buChar char="-"/>
            </a:pPr>
            <a:r>
              <a:rPr lang="hr-HR" sz="2000" dirty="0"/>
              <a:t>PLAN</a:t>
            </a:r>
          </a:p>
          <a:p>
            <a:pPr>
              <a:buFontTx/>
              <a:buChar char="-"/>
            </a:pPr>
            <a:r>
              <a:rPr lang="hr-HR" sz="2000" dirty="0"/>
              <a:t>KUT SNIMANJA/RAKURS</a:t>
            </a:r>
          </a:p>
        </p:txBody>
      </p:sp>
    </p:spTree>
    <p:extLst>
      <p:ext uri="{BB962C8B-B14F-4D97-AF65-F5344CB8AC3E}">
        <p14:creationId xmlns:p14="http://schemas.microsoft.com/office/powerpoint/2010/main" val="151941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90796" y="1490379"/>
            <a:ext cx="45207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/>
              <a:t>ZVUK I BOJA KAO IZRAŽAJNA SREDSTVA FILMA:</a:t>
            </a:r>
          </a:p>
        </p:txBody>
      </p:sp>
      <p:sp>
        <p:nvSpPr>
          <p:cNvPr id="3" name="Rectangle 2"/>
          <p:cNvSpPr/>
          <p:nvPr/>
        </p:nvSpPr>
        <p:spPr>
          <a:xfrm>
            <a:off x="1123721" y="2090172"/>
            <a:ext cx="67863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800" dirty="0"/>
              <a:t>Koja je uloga zvukova u filmu? Kako na doživljaj filma utječe glazba? Koje raspoloženje likova otkriva?</a:t>
            </a:r>
          </a:p>
          <a:p>
            <a:pPr marL="203200"/>
            <a:r>
              <a:rPr lang="hr-HR" sz="1800" dirty="0"/>
              <a:t>(video isječak iz filma </a:t>
            </a:r>
            <a:r>
              <a:rPr lang="hr-HR" sz="1800" i="1" dirty="0"/>
              <a:t>Fantastične leteće knjige g. Morrisa </a:t>
            </a:r>
            <a:r>
              <a:rPr lang="hr-HR" sz="1800" i="1" dirty="0" err="1"/>
              <a:t>Lessmorea</a:t>
            </a:r>
            <a:r>
              <a:rPr lang="hr-HR" sz="1800" dirty="0"/>
              <a:t>)</a:t>
            </a:r>
          </a:p>
          <a:p>
            <a:pPr marL="203200"/>
            <a:endParaRPr lang="hr-HR" sz="1800" dirty="0"/>
          </a:p>
          <a:p>
            <a:pPr>
              <a:buFontTx/>
              <a:buChar char="-"/>
            </a:pPr>
            <a:r>
              <a:rPr lang="hr-HR" sz="1800" dirty="0"/>
              <a:t>U kojem filmskom rodu boja ima najsnažniju ulogu? Što se bojom može izraziti?</a:t>
            </a:r>
          </a:p>
          <a:p>
            <a:pPr marL="203200"/>
            <a:r>
              <a:rPr lang="hr-HR" sz="1800" dirty="0"/>
              <a:t>(video isječak iz filma </a:t>
            </a:r>
            <a:r>
              <a:rPr lang="hr-HR" sz="1800" i="1" dirty="0"/>
              <a:t>Fantastične leteće knjige g. Morrisa </a:t>
            </a:r>
            <a:r>
              <a:rPr lang="hr-HR" sz="1800" i="1" dirty="0" err="1"/>
              <a:t>Lessmorea</a:t>
            </a:r>
            <a:r>
              <a:rPr lang="hr-HR" sz="1800" dirty="0"/>
              <a:t>)</a:t>
            </a:r>
          </a:p>
          <a:p>
            <a:pPr marL="203200"/>
            <a:endParaRPr lang="hr-HR" sz="1800" dirty="0"/>
          </a:p>
          <a:p>
            <a:pPr>
              <a:buFontTx/>
              <a:buChar char="-"/>
            </a:pPr>
            <a:r>
              <a:rPr lang="hr-HR" sz="1800" dirty="0"/>
              <a:t>Kojem bi filmskom rodu pripadali sljedeći zvukovi?</a:t>
            </a:r>
          </a:p>
          <a:p>
            <a:pPr marL="203200" algn="ctr"/>
            <a:r>
              <a:rPr lang="hr-HR" sz="1800" dirty="0"/>
              <a:t>(kiša, smijeh)</a:t>
            </a:r>
          </a:p>
        </p:txBody>
      </p:sp>
    </p:spTree>
    <p:extLst>
      <p:ext uri="{BB962C8B-B14F-4D97-AF65-F5344CB8AC3E}">
        <p14:creationId xmlns:p14="http://schemas.microsoft.com/office/powerpoint/2010/main" val="794290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09800" y="9869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r-HR" sz="1800" b="1" dirty="0"/>
              <a:t>FILMSKI PLANOVI I RAKURSI KAO IZRAŽAJNA SREDSTVA FILMA:</a:t>
            </a:r>
            <a:endParaRPr lang="hr-HR" sz="1800" dirty="0"/>
          </a:p>
        </p:txBody>
      </p:sp>
      <p:sp>
        <p:nvSpPr>
          <p:cNvPr id="3" name="Rectangle 2"/>
          <p:cNvSpPr/>
          <p:nvPr/>
        </p:nvSpPr>
        <p:spPr>
          <a:xfrm>
            <a:off x="1167788" y="1759117"/>
            <a:ext cx="68084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/>
            <a:r>
              <a:rPr lang="hr-HR" sz="1800" b="1" dirty="0"/>
              <a:t>Filmski plan</a:t>
            </a:r>
            <a:r>
              <a:rPr lang="hr-HR" sz="1800" dirty="0"/>
              <a:t> – govori o širini prostora koji snimka obuhvaća</a:t>
            </a:r>
          </a:p>
          <a:p>
            <a:pPr marL="203200"/>
            <a:r>
              <a:rPr lang="hr-HR" sz="1800" dirty="0"/>
              <a:t>Vrste filmskih planova:</a:t>
            </a:r>
          </a:p>
          <a:p>
            <a:pPr marL="546100" indent="-342900">
              <a:buAutoNum type="arabicPeriod"/>
            </a:pPr>
            <a:r>
              <a:rPr lang="hr-HR" sz="1800" dirty="0"/>
              <a:t>Opći plan (total)</a:t>
            </a:r>
          </a:p>
          <a:p>
            <a:pPr marL="546100" indent="-342900">
              <a:buAutoNum type="arabicPeriod"/>
            </a:pPr>
            <a:r>
              <a:rPr lang="hr-HR" sz="1800" dirty="0"/>
              <a:t>Srednji plan</a:t>
            </a:r>
          </a:p>
          <a:p>
            <a:pPr marL="546100" indent="-342900">
              <a:buAutoNum type="arabicPeriod"/>
            </a:pPr>
            <a:r>
              <a:rPr lang="hr-HR" sz="1800" dirty="0"/>
              <a:t>Američki plan</a:t>
            </a:r>
          </a:p>
          <a:p>
            <a:pPr marL="546100" indent="-342900">
              <a:buAutoNum type="arabicPeriod"/>
            </a:pPr>
            <a:r>
              <a:rPr lang="hr-HR" sz="1800" dirty="0" err="1"/>
              <a:t>Blizi</a:t>
            </a:r>
            <a:r>
              <a:rPr lang="hr-HR" sz="1800" dirty="0"/>
              <a:t> plan</a:t>
            </a:r>
          </a:p>
          <a:p>
            <a:pPr marL="546100" indent="-342900">
              <a:buAutoNum type="arabicPeriod"/>
            </a:pPr>
            <a:r>
              <a:rPr lang="hr-HR" sz="1800" dirty="0"/>
              <a:t>Krupni plan</a:t>
            </a:r>
          </a:p>
          <a:p>
            <a:pPr marL="546100" indent="-342900">
              <a:buAutoNum type="arabicPeriod"/>
            </a:pPr>
            <a:r>
              <a:rPr lang="hr-HR" sz="1800" dirty="0"/>
              <a:t>Detalj plan</a:t>
            </a:r>
          </a:p>
          <a:p>
            <a:pPr marL="203200"/>
            <a:endParaRPr lang="hr-HR" sz="1800" dirty="0"/>
          </a:p>
          <a:p>
            <a:pPr marL="203200"/>
            <a:r>
              <a:rPr lang="hr-HR" sz="1800" b="1" dirty="0"/>
              <a:t>Kut snimanja </a:t>
            </a:r>
            <a:r>
              <a:rPr lang="hr-HR" sz="1800" dirty="0"/>
              <a:t>– položaj ili kut kamere prema objektu snimanja</a:t>
            </a:r>
          </a:p>
          <a:p>
            <a:pPr>
              <a:buFontTx/>
              <a:buChar char="-"/>
            </a:pPr>
            <a:r>
              <a:rPr lang="hr-HR" sz="1800" dirty="0"/>
              <a:t>Normalna vizura</a:t>
            </a:r>
          </a:p>
          <a:p>
            <a:pPr>
              <a:buFontTx/>
              <a:buChar char="-"/>
            </a:pPr>
            <a:r>
              <a:rPr lang="hr-HR" sz="1800" dirty="0"/>
              <a:t>Gornji rakurs (ptičja perspektiva)</a:t>
            </a:r>
          </a:p>
          <a:p>
            <a:pPr>
              <a:buFontTx/>
              <a:buChar char="-"/>
            </a:pPr>
            <a:r>
              <a:rPr lang="hr-HR" sz="1800" dirty="0"/>
              <a:t>Donji rakurs (žablja perspektiva)</a:t>
            </a:r>
          </a:p>
          <a:p>
            <a:pPr>
              <a:buFontTx/>
              <a:buChar char="-"/>
            </a:pPr>
            <a:endParaRPr lang="hr-HR" sz="1800" dirty="0"/>
          </a:p>
          <a:p>
            <a:pPr>
              <a:buFontTx/>
              <a:buChar char="-"/>
            </a:pPr>
            <a:r>
              <a:rPr lang="hr-HR" sz="1800" dirty="0">
                <a:solidFill>
                  <a:srgbClr val="0070C0"/>
                </a:solidFill>
              </a:rPr>
              <a:t>Prepoznaj filmski plan i rakurs (Prilog 2)</a:t>
            </a:r>
          </a:p>
        </p:txBody>
      </p:sp>
    </p:spTree>
    <p:extLst>
      <p:ext uri="{BB962C8B-B14F-4D97-AF65-F5344CB8AC3E}">
        <p14:creationId xmlns:p14="http://schemas.microsoft.com/office/powerpoint/2010/main" val="2810130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28600" y="993775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19327" y="1358177"/>
            <a:ext cx="23070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/>
              <a:t>FILMSKI RODOVI I TEME</a:t>
            </a:r>
            <a:endParaRPr lang="hr-HR" dirty="0"/>
          </a:p>
        </p:txBody>
      </p:sp>
      <p:sp>
        <p:nvSpPr>
          <p:cNvPr id="3" name="Rectangle 2"/>
          <p:cNvSpPr/>
          <p:nvPr/>
        </p:nvSpPr>
        <p:spPr>
          <a:xfrm>
            <a:off x="1454227" y="2170324"/>
            <a:ext cx="638978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3200"/>
            <a:r>
              <a:rPr lang="hr-HR" sz="1800" dirty="0"/>
              <a:t>Različite teme mogu se prikazati različitim filmskim rodovima.</a:t>
            </a:r>
          </a:p>
          <a:p>
            <a:pPr marL="203200"/>
            <a:endParaRPr lang="hr-HR" sz="1800" dirty="0"/>
          </a:p>
          <a:p>
            <a:pPr marL="203200"/>
            <a:r>
              <a:rPr lang="hr-HR" sz="1800" dirty="0">
                <a:solidFill>
                  <a:srgbClr val="0070C0"/>
                </a:solidFill>
              </a:rPr>
              <a:t>U paru u tablicu razvrstajte teme koje bi prikazali određenim filmskim rodom. </a:t>
            </a:r>
          </a:p>
          <a:p>
            <a:pPr marL="203200" algn="ctr"/>
            <a:r>
              <a:rPr lang="hr-HR" sz="1800" b="1" dirty="0">
                <a:solidFill>
                  <a:srgbClr val="0070C0"/>
                </a:solidFill>
              </a:rPr>
              <a:t>( Prilog 3)</a:t>
            </a:r>
          </a:p>
          <a:p>
            <a:pPr marL="203200" algn="ctr"/>
            <a:endParaRPr lang="hr-HR" sz="1800" b="1" dirty="0">
              <a:solidFill>
                <a:srgbClr val="0070C0"/>
              </a:solidFill>
            </a:endParaRPr>
          </a:p>
          <a:p>
            <a:pPr marL="203200"/>
            <a:r>
              <a:rPr lang="hr-HR" sz="1800" dirty="0">
                <a:solidFill>
                  <a:schemeClr val="tx1"/>
                </a:solidFill>
              </a:rPr>
              <a:t>- Raspravimo. Može li se neka od tema obraditi nekim drugim filmskim rodom? Koju temu nikako ne biste prikazali dokumentarnim filmom? Koju temu nikako ne biste prikazali animiranim filmom?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369808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348</Words>
  <Application>Microsoft Office PowerPoint</Application>
  <PresentationFormat>On-screen Show (4:3)</PresentationFormat>
  <Paragraphs>82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 </vt:lpstr>
      <vt:lpstr>IGRANI FILM – film koji nastaje na temelju filmske priče, u njemu glume glumci.  DOKUMENTARNI FILM – film koji prikazuje stvarnost onakvom kakva ona jest,  bez uljepšavanja.  ANIMIRANI FILM – film kojim se oživljava ono što u stvarnosti nije živo (anima – lat. duša). Iluzija pokreta dobiva se uzastopnim slikanjem ili snimanjem pojedinih sličica – “sličicu po sličicu” (24 sličice u sekundi).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Windows User</cp:lastModifiedBy>
  <cp:revision>16</cp:revision>
  <dcterms:modified xsi:type="dcterms:W3CDTF">2017-10-09T23:27:44Z</dcterms:modified>
</cp:coreProperties>
</file>